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2"/>
  </p:notesMasterIdLst>
  <p:sldIdLst>
    <p:sldId id="720" r:id="rId2"/>
    <p:sldId id="645" r:id="rId3"/>
    <p:sldId id="831" r:id="rId4"/>
    <p:sldId id="832" r:id="rId5"/>
    <p:sldId id="833" r:id="rId6"/>
    <p:sldId id="834" r:id="rId7"/>
    <p:sldId id="835" r:id="rId8"/>
    <p:sldId id="836" r:id="rId9"/>
    <p:sldId id="853" r:id="rId10"/>
    <p:sldId id="838" r:id="rId11"/>
    <p:sldId id="839" r:id="rId12"/>
    <p:sldId id="840" r:id="rId13"/>
    <p:sldId id="841" r:id="rId14"/>
    <p:sldId id="842" r:id="rId15"/>
    <p:sldId id="890" r:id="rId16"/>
    <p:sldId id="854" r:id="rId17"/>
    <p:sldId id="845" r:id="rId18"/>
    <p:sldId id="846" r:id="rId19"/>
    <p:sldId id="847" r:id="rId20"/>
    <p:sldId id="891" r:id="rId21"/>
    <p:sldId id="892" r:id="rId22"/>
    <p:sldId id="893" r:id="rId23"/>
    <p:sldId id="863" r:id="rId24"/>
    <p:sldId id="850" r:id="rId25"/>
    <p:sldId id="851" r:id="rId26"/>
    <p:sldId id="894" r:id="rId27"/>
    <p:sldId id="864" r:id="rId28"/>
    <p:sldId id="865" r:id="rId29"/>
    <p:sldId id="866" r:id="rId30"/>
    <p:sldId id="867" r:id="rId31"/>
    <p:sldId id="857" r:id="rId32"/>
    <p:sldId id="858" r:id="rId33"/>
    <p:sldId id="859" r:id="rId34"/>
    <p:sldId id="868" r:id="rId35"/>
    <p:sldId id="869" r:id="rId36"/>
    <p:sldId id="870" r:id="rId37"/>
    <p:sldId id="871" r:id="rId38"/>
    <p:sldId id="860" r:id="rId39"/>
    <p:sldId id="861" r:id="rId40"/>
    <p:sldId id="872" r:id="rId41"/>
    <p:sldId id="862" r:id="rId42"/>
    <p:sldId id="873" r:id="rId43"/>
    <p:sldId id="874" r:id="rId44"/>
    <p:sldId id="855" r:id="rId45"/>
    <p:sldId id="875" r:id="rId46"/>
    <p:sldId id="876" r:id="rId47"/>
    <p:sldId id="877" r:id="rId48"/>
    <p:sldId id="878" r:id="rId49"/>
    <p:sldId id="879" r:id="rId50"/>
    <p:sldId id="880" r:id="rId51"/>
    <p:sldId id="881" r:id="rId52"/>
    <p:sldId id="882" r:id="rId53"/>
    <p:sldId id="883" r:id="rId54"/>
    <p:sldId id="884" r:id="rId55"/>
    <p:sldId id="885" r:id="rId56"/>
    <p:sldId id="856" r:id="rId57"/>
    <p:sldId id="886" r:id="rId58"/>
    <p:sldId id="887" r:id="rId59"/>
    <p:sldId id="888" r:id="rId60"/>
    <p:sldId id="889" r:id="rId6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DBFDAA"/>
    <a:srgbClr val="E3FDBE"/>
    <a:srgbClr val="DCFDAB"/>
    <a:srgbClr val="FFAAA9"/>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5" d="100"/>
          <a:sy n="65" d="100"/>
        </p:scale>
        <p:origin x="1458" y="28"/>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117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2021/6/20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12</a:t>
            </a:fld>
            <a:endParaRPr lang="zh-CN" altLang="en-US"/>
          </a:p>
        </p:txBody>
      </p:sp>
    </p:spTree>
    <p:extLst>
      <p:ext uri="{BB962C8B-B14F-4D97-AF65-F5344CB8AC3E}">
        <p14:creationId xmlns:p14="http://schemas.microsoft.com/office/powerpoint/2010/main" val="20820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13</a:t>
            </a:fld>
            <a:endParaRPr lang="zh-CN" altLang="en-US"/>
          </a:p>
        </p:txBody>
      </p:sp>
    </p:spTree>
    <p:extLst>
      <p:ext uri="{BB962C8B-B14F-4D97-AF65-F5344CB8AC3E}">
        <p14:creationId xmlns:p14="http://schemas.microsoft.com/office/powerpoint/2010/main" val="208206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400" dirty="0"/>
              <a:t>所以两人都不会改变自己的策略</a:t>
            </a:r>
            <a:endParaRPr lang="en-US" altLang="zh-CN" sz="1400"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14</a:t>
            </a:fld>
            <a:endParaRPr lang="zh-CN" altLang="en-US"/>
          </a:p>
        </p:txBody>
      </p:sp>
    </p:spTree>
    <p:extLst>
      <p:ext uri="{BB962C8B-B14F-4D97-AF65-F5344CB8AC3E}">
        <p14:creationId xmlns:p14="http://schemas.microsoft.com/office/powerpoint/2010/main" val="2088088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400" dirty="0"/>
              <a:t>所以两人都不会改变自己的策略</a:t>
            </a:r>
            <a:endParaRPr lang="en-US" altLang="zh-CN" sz="1400"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15</a:t>
            </a:fld>
            <a:endParaRPr lang="zh-CN" altLang="en-US"/>
          </a:p>
        </p:txBody>
      </p:sp>
    </p:spTree>
    <p:extLst>
      <p:ext uri="{BB962C8B-B14F-4D97-AF65-F5344CB8AC3E}">
        <p14:creationId xmlns:p14="http://schemas.microsoft.com/office/powerpoint/2010/main" val="202498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16</a:t>
            </a:fld>
            <a:endParaRPr lang="en-US" altLang="zh-CN" sz="1200">
              <a:latin typeface="Arial" panose="020B0604020202020204" pitchFamily="34" charset="0"/>
            </a:endParaRPr>
          </a:p>
        </p:txBody>
      </p:sp>
    </p:spTree>
    <p:extLst>
      <p:ext uri="{BB962C8B-B14F-4D97-AF65-F5344CB8AC3E}">
        <p14:creationId xmlns:p14="http://schemas.microsoft.com/office/powerpoint/2010/main" val="3138032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17</a:t>
            </a:fld>
            <a:endParaRPr lang="zh-CN" altLang="en-US"/>
          </a:p>
        </p:txBody>
      </p:sp>
    </p:spTree>
    <p:extLst>
      <p:ext uri="{BB962C8B-B14F-4D97-AF65-F5344CB8AC3E}">
        <p14:creationId xmlns:p14="http://schemas.microsoft.com/office/powerpoint/2010/main" val="739233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18</a:t>
            </a:fld>
            <a:endParaRPr lang="zh-CN" altLang="en-US"/>
          </a:p>
        </p:txBody>
      </p:sp>
    </p:spTree>
    <p:extLst>
      <p:ext uri="{BB962C8B-B14F-4D97-AF65-F5344CB8AC3E}">
        <p14:creationId xmlns:p14="http://schemas.microsoft.com/office/powerpoint/2010/main" val="694321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19</a:t>
            </a:fld>
            <a:endParaRPr lang="zh-CN" altLang="en-US"/>
          </a:p>
        </p:txBody>
      </p:sp>
    </p:spTree>
    <p:extLst>
      <p:ext uri="{BB962C8B-B14F-4D97-AF65-F5344CB8AC3E}">
        <p14:creationId xmlns:p14="http://schemas.microsoft.com/office/powerpoint/2010/main" val="694321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20</a:t>
            </a:fld>
            <a:endParaRPr lang="zh-CN" altLang="en-US"/>
          </a:p>
        </p:txBody>
      </p:sp>
    </p:spTree>
    <p:extLst>
      <p:ext uri="{BB962C8B-B14F-4D97-AF65-F5344CB8AC3E}">
        <p14:creationId xmlns:p14="http://schemas.microsoft.com/office/powerpoint/2010/main" val="1886531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21</a:t>
            </a:fld>
            <a:endParaRPr lang="zh-CN" altLang="en-US"/>
          </a:p>
        </p:txBody>
      </p:sp>
    </p:spTree>
    <p:extLst>
      <p:ext uri="{BB962C8B-B14F-4D97-AF65-F5344CB8AC3E}">
        <p14:creationId xmlns:p14="http://schemas.microsoft.com/office/powerpoint/2010/main" val="168187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a:t>
            </a:fld>
            <a:endParaRPr lang="zh-CN" altLang="en-US"/>
          </a:p>
        </p:txBody>
      </p:sp>
    </p:spTree>
    <p:extLst>
      <p:ext uri="{BB962C8B-B14F-4D97-AF65-F5344CB8AC3E}">
        <p14:creationId xmlns:p14="http://schemas.microsoft.com/office/powerpoint/2010/main" val="412963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22</a:t>
            </a:fld>
            <a:endParaRPr lang="zh-CN" altLang="en-US"/>
          </a:p>
        </p:txBody>
      </p:sp>
    </p:spTree>
    <p:extLst>
      <p:ext uri="{BB962C8B-B14F-4D97-AF65-F5344CB8AC3E}">
        <p14:creationId xmlns:p14="http://schemas.microsoft.com/office/powerpoint/2010/main" val="3268080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23</a:t>
            </a:fld>
            <a:endParaRPr lang="zh-CN" altLang="en-US"/>
          </a:p>
        </p:txBody>
      </p:sp>
    </p:spTree>
    <p:extLst>
      <p:ext uri="{BB962C8B-B14F-4D97-AF65-F5344CB8AC3E}">
        <p14:creationId xmlns:p14="http://schemas.microsoft.com/office/powerpoint/2010/main" val="3156685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24</a:t>
            </a:fld>
            <a:endParaRPr lang="zh-CN" altLang="en-US"/>
          </a:p>
        </p:txBody>
      </p:sp>
    </p:spTree>
    <p:extLst>
      <p:ext uri="{BB962C8B-B14F-4D97-AF65-F5344CB8AC3E}">
        <p14:creationId xmlns:p14="http://schemas.microsoft.com/office/powerpoint/2010/main" val="207086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25</a:t>
            </a:fld>
            <a:endParaRPr lang="zh-CN" altLang="en-US"/>
          </a:p>
        </p:txBody>
      </p:sp>
    </p:spTree>
    <p:extLst>
      <p:ext uri="{BB962C8B-B14F-4D97-AF65-F5344CB8AC3E}">
        <p14:creationId xmlns:p14="http://schemas.microsoft.com/office/powerpoint/2010/main" val="2672803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26</a:t>
            </a:fld>
            <a:endParaRPr lang="zh-CN" altLang="en-US"/>
          </a:p>
        </p:txBody>
      </p:sp>
    </p:spTree>
    <p:extLst>
      <p:ext uri="{BB962C8B-B14F-4D97-AF65-F5344CB8AC3E}">
        <p14:creationId xmlns:p14="http://schemas.microsoft.com/office/powerpoint/2010/main" val="266640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27</a:t>
            </a:fld>
            <a:endParaRPr lang="zh-CN" altLang="en-US"/>
          </a:p>
        </p:txBody>
      </p:sp>
    </p:spTree>
    <p:extLst>
      <p:ext uri="{BB962C8B-B14F-4D97-AF65-F5344CB8AC3E}">
        <p14:creationId xmlns:p14="http://schemas.microsoft.com/office/powerpoint/2010/main" val="335983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28</a:t>
            </a:fld>
            <a:endParaRPr lang="zh-CN" altLang="en-US"/>
          </a:p>
        </p:txBody>
      </p:sp>
    </p:spTree>
    <p:extLst>
      <p:ext uri="{BB962C8B-B14F-4D97-AF65-F5344CB8AC3E}">
        <p14:creationId xmlns:p14="http://schemas.microsoft.com/office/powerpoint/2010/main" val="334443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31</a:t>
            </a:fld>
            <a:endParaRPr lang="zh-CN" altLang="en-US"/>
          </a:p>
        </p:txBody>
      </p:sp>
    </p:spTree>
    <p:extLst>
      <p:ext uri="{BB962C8B-B14F-4D97-AF65-F5344CB8AC3E}">
        <p14:creationId xmlns:p14="http://schemas.microsoft.com/office/powerpoint/2010/main" val="1591907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32</a:t>
            </a:fld>
            <a:endParaRPr lang="zh-CN" altLang="en-US"/>
          </a:p>
        </p:txBody>
      </p:sp>
    </p:spTree>
    <p:extLst>
      <p:ext uri="{BB962C8B-B14F-4D97-AF65-F5344CB8AC3E}">
        <p14:creationId xmlns:p14="http://schemas.microsoft.com/office/powerpoint/2010/main" val="111774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33</a:t>
            </a:fld>
            <a:endParaRPr lang="zh-CN" altLang="en-US"/>
          </a:p>
        </p:txBody>
      </p:sp>
    </p:spTree>
    <p:extLst>
      <p:ext uri="{BB962C8B-B14F-4D97-AF65-F5344CB8AC3E}">
        <p14:creationId xmlns:p14="http://schemas.microsoft.com/office/powerpoint/2010/main" val="186744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5</a:t>
            </a:fld>
            <a:endParaRPr lang="zh-CN" altLang="en-US"/>
          </a:p>
        </p:txBody>
      </p:sp>
    </p:spTree>
    <p:extLst>
      <p:ext uri="{BB962C8B-B14F-4D97-AF65-F5344CB8AC3E}">
        <p14:creationId xmlns:p14="http://schemas.microsoft.com/office/powerpoint/2010/main" val="963885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34</a:t>
            </a:fld>
            <a:endParaRPr lang="zh-CN" altLang="en-US"/>
          </a:p>
        </p:txBody>
      </p:sp>
    </p:spTree>
    <p:extLst>
      <p:ext uri="{BB962C8B-B14F-4D97-AF65-F5344CB8AC3E}">
        <p14:creationId xmlns:p14="http://schemas.microsoft.com/office/powerpoint/2010/main" val="1278315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35</a:t>
            </a:fld>
            <a:endParaRPr lang="zh-CN" altLang="en-US"/>
          </a:p>
        </p:txBody>
      </p:sp>
    </p:spTree>
    <p:extLst>
      <p:ext uri="{BB962C8B-B14F-4D97-AF65-F5344CB8AC3E}">
        <p14:creationId xmlns:p14="http://schemas.microsoft.com/office/powerpoint/2010/main" val="1698595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38</a:t>
            </a:fld>
            <a:endParaRPr lang="zh-CN" altLang="en-US"/>
          </a:p>
        </p:txBody>
      </p:sp>
    </p:spTree>
    <p:extLst>
      <p:ext uri="{BB962C8B-B14F-4D97-AF65-F5344CB8AC3E}">
        <p14:creationId xmlns:p14="http://schemas.microsoft.com/office/powerpoint/2010/main" val="38884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39</a:t>
            </a:fld>
            <a:endParaRPr lang="zh-CN" altLang="en-US"/>
          </a:p>
        </p:txBody>
      </p:sp>
    </p:spTree>
    <p:extLst>
      <p:ext uri="{BB962C8B-B14F-4D97-AF65-F5344CB8AC3E}">
        <p14:creationId xmlns:p14="http://schemas.microsoft.com/office/powerpoint/2010/main" val="4179999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40</a:t>
            </a:fld>
            <a:endParaRPr lang="zh-CN" altLang="en-US"/>
          </a:p>
        </p:txBody>
      </p:sp>
    </p:spTree>
    <p:extLst>
      <p:ext uri="{BB962C8B-B14F-4D97-AF65-F5344CB8AC3E}">
        <p14:creationId xmlns:p14="http://schemas.microsoft.com/office/powerpoint/2010/main" val="4215851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41</a:t>
            </a:fld>
            <a:endParaRPr lang="zh-CN" altLang="en-US"/>
          </a:p>
        </p:txBody>
      </p:sp>
    </p:spTree>
    <p:extLst>
      <p:ext uri="{BB962C8B-B14F-4D97-AF65-F5344CB8AC3E}">
        <p14:creationId xmlns:p14="http://schemas.microsoft.com/office/powerpoint/2010/main" val="2465972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42</a:t>
            </a:fld>
            <a:endParaRPr lang="zh-CN" altLang="en-US"/>
          </a:p>
        </p:txBody>
      </p:sp>
    </p:spTree>
    <p:extLst>
      <p:ext uri="{BB962C8B-B14F-4D97-AF65-F5344CB8AC3E}">
        <p14:creationId xmlns:p14="http://schemas.microsoft.com/office/powerpoint/2010/main" val="220433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43</a:t>
            </a:fld>
            <a:endParaRPr lang="zh-CN" altLang="en-US"/>
          </a:p>
        </p:txBody>
      </p:sp>
    </p:spTree>
    <p:extLst>
      <p:ext uri="{BB962C8B-B14F-4D97-AF65-F5344CB8AC3E}">
        <p14:creationId xmlns:p14="http://schemas.microsoft.com/office/powerpoint/2010/main" val="3664292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44</a:t>
            </a:fld>
            <a:endParaRPr lang="en-US" altLang="zh-CN" sz="1200">
              <a:latin typeface="Arial" panose="020B0604020202020204" pitchFamily="34" charset="0"/>
            </a:endParaRPr>
          </a:p>
        </p:txBody>
      </p:sp>
    </p:spTree>
    <p:extLst>
      <p:ext uri="{BB962C8B-B14F-4D97-AF65-F5344CB8AC3E}">
        <p14:creationId xmlns:p14="http://schemas.microsoft.com/office/powerpoint/2010/main" val="2206704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45</a:t>
            </a:fld>
            <a:endParaRPr lang="zh-CN" altLang="en-US"/>
          </a:p>
        </p:txBody>
      </p:sp>
    </p:spTree>
    <p:extLst>
      <p:ext uri="{BB962C8B-B14F-4D97-AF65-F5344CB8AC3E}">
        <p14:creationId xmlns:p14="http://schemas.microsoft.com/office/powerpoint/2010/main" val="1883824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6</a:t>
            </a:fld>
            <a:endParaRPr lang="zh-CN" altLang="en-US"/>
          </a:p>
        </p:txBody>
      </p:sp>
    </p:spTree>
    <p:extLst>
      <p:ext uri="{BB962C8B-B14F-4D97-AF65-F5344CB8AC3E}">
        <p14:creationId xmlns:p14="http://schemas.microsoft.com/office/powerpoint/2010/main" val="1825241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46</a:t>
            </a:fld>
            <a:endParaRPr lang="zh-CN" altLang="en-US"/>
          </a:p>
        </p:txBody>
      </p:sp>
    </p:spTree>
    <p:extLst>
      <p:ext uri="{BB962C8B-B14F-4D97-AF65-F5344CB8AC3E}">
        <p14:creationId xmlns:p14="http://schemas.microsoft.com/office/powerpoint/2010/main" val="1922185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47</a:t>
            </a:fld>
            <a:endParaRPr lang="zh-CN" altLang="en-US"/>
          </a:p>
        </p:txBody>
      </p:sp>
    </p:spTree>
    <p:extLst>
      <p:ext uri="{BB962C8B-B14F-4D97-AF65-F5344CB8AC3E}">
        <p14:creationId xmlns:p14="http://schemas.microsoft.com/office/powerpoint/2010/main" val="1643109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48</a:t>
            </a:fld>
            <a:endParaRPr lang="zh-CN" altLang="en-US"/>
          </a:p>
        </p:txBody>
      </p:sp>
    </p:spTree>
    <p:extLst>
      <p:ext uri="{BB962C8B-B14F-4D97-AF65-F5344CB8AC3E}">
        <p14:creationId xmlns:p14="http://schemas.microsoft.com/office/powerpoint/2010/main" val="3435323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56</a:t>
            </a:fld>
            <a:endParaRPr lang="en-US" altLang="zh-CN" sz="1200">
              <a:latin typeface="Arial" panose="020B0604020202020204" pitchFamily="34" charset="0"/>
            </a:endParaRPr>
          </a:p>
        </p:txBody>
      </p:sp>
    </p:spTree>
    <p:extLst>
      <p:ext uri="{BB962C8B-B14F-4D97-AF65-F5344CB8AC3E}">
        <p14:creationId xmlns:p14="http://schemas.microsoft.com/office/powerpoint/2010/main" val="386109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a:t>
            </a:fld>
            <a:endParaRPr lang="zh-CN" altLang="en-US"/>
          </a:p>
        </p:txBody>
      </p:sp>
    </p:spTree>
    <p:extLst>
      <p:ext uri="{BB962C8B-B14F-4D97-AF65-F5344CB8AC3E}">
        <p14:creationId xmlns:p14="http://schemas.microsoft.com/office/powerpoint/2010/main" val="182524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8</a:t>
            </a:fld>
            <a:endParaRPr lang="zh-CN" altLang="en-US"/>
          </a:p>
        </p:txBody>
      </p:sp>
    </p:spTree>
    <p:extLst>
      <p:ext uri="{BB962C8B-B14F-4D97-AF65-F5344CB8AC3E}">
        <p14:creationId xmlns:p14="http://schemas.microsoft.com/office/powerpoint/2010/main" val="241179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9</a:t>
            </a:fld>
            <a:endParaRPr lang="zh-CN" altLang="en-US"/>
          </a:p>
        </p:txBody>
      </p:sp>
    </p:spTree>
    <p:extLst>
      <p:ext uri="{BB962C8B-B14F-4D97-AF65-F5344CB8AC3E}">
        <p14:creationId xmlns:p14="http://schemas.microsoft.com/office/powerpoint/2010/main" val="2411791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10</a:t>
            </a:fld>
            <a:endParaRPr lang="zh-CN" altLang="en-US"/>
          </a:p>
        </p:txBody>
      </p:sp>
    </p:spTree>
    <p:extLst>
      <p:ext uri="{BB962C8B-B14F-4D97-AF65-F5344CB8AC3E}">
        <p14:creationId xmlns:p14="http://schemas.microsoft.com/office/powerpoint/2010/main" val="147424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11</a:t>
            </a:fld>
            <a:endParaRPr lang="zh-CN" altLang="en-US"/>
          </a:p>
        </p:txBody>
      </p:sp>
    </p:spTree>
    <p:extLst>
      <p:ext uri="{BB962C8B-B14F-4D97-AF65-F5344CB8AC3E}">
        <p14:creationId xmlns:p14="http://schemas.microsoft.com/office/powerpoint/2010/main" val="2573839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2021/6/20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2021/6/20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2021/6/20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2021/6/20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_2021"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www.wiscean.cn/online/intro/zju-0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23.png"/><Relationship Id="rId4" Type="http://schemas.openxmlformats.org/officeDocument/2006/relationships/image" Target="../media/image220.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人工智能博弈</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2021</a:t>
            </a:r>
            <a:r>
              <a:rPr lang="zh-CN" altLang="en-US" dirty="0">
                <a:ea typeface="微软雅黑" panose="020B0503020204020204" pitchFamily="34" charset="-122"/>
                <a:cs typeface="微软雅黑" panose="020B0503020204020204" pitchFamily="34" charset="-122"/>
              </a:rPr>
              <a:t>年</a:t>
            </a:r>
          </a:p>
        </p:txBody>
      </p:sp>
      <p:sp>
        <p:nvSpPr>
          <p:cNvPr id="4" name="矩形 3"/>
          <p:cNvSpPr/>
          <p:nvPr/>
        </p:nvSpPr>
        <p:spPr>
          <a:xfrm>
            <a:off x="4621586" y="283814"/>
            <a:ext cx="3518912" cy="400110"/>
          </a:xfrm>
          <a:prstGeom prst="rect">
            <a:avLst/>
          </a:prstGeom>
        </p:spPr>
        <p:txBody>
          <a:bodyPr wrap="none">
            <a:spAutoFit/>
          </a:bodyPr>
          <a:lstStyle/>
          <a:p>
            <a:r>
              <a:rPr lang="en-US" altLang="zh-CN" sz="2000" dirty="0"/>
              <a:t>2021《</a:t>
            </a:r>
            <a:r>
              <a:rPr lang="zh-CN" altLang="en-US" sz="2000" dirty="0"/>
              <a:t>人工智能</a:t>
            </a:r>
            <a:r>
              <a:rPr lang="en-US" altLang="zh-CN" sz="2000"/>
              <a:t>》</a:t>
            </a:r>
            <a:r>
              <a:rPr lang="zh-CN" altLang="en-US" sz="2000" dirty="0"/>
              <a:t>本科生课程</a:t>
            </a:r>
          </a:p>
        </p:txBody>
      </p:sp>
      <p:sp>
        <p:nvSpPr>
          <p:cNvPr id="6" name="矩形 5"/>
          <p:cNvSpPr/>
          <p:nvPr/>
        </p:nvSpPr>
        <p:spPr>
          <a:xfrm>
            <a:off x="440675" y="5192742"/>
            <a:ext cx="8339768" cy="1484445"/>
          </a:xfrm>
          <a:prstGeom prst="rect">
            <a:avLst/>
          </a:prstGeom>
        </p:spPr>
        <p:txBody>
          <a:bodyPr wrap="square">
            <a:spAutoFit/>
          </a:bodyPr>
          <a:lstStyle/>
          <a:p>
            <a:pPr marL="285750" indent="-285750">
              <a:lnSpc>
                <a:spcPts val="2800"/>
              </a:lnSpc>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lnSpc>
                <a:spcPts val="2800"/>
              </a:lnSpc>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lnSpc>
                <a:spcPts val="2800"/>
              </a:lnSpc>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 https://mo.zju.edu.cn/classroom/class/zju_ai_2021</a:t>
            </a:r>
            <a:endParaRPr lang="en-US" altLang="zh-CN" sz="1600" dirty="0"/>
          </a:p>
          <a:p>
            <a:pPr marL="285750" indent="-285750">
              <a:lnSpc>
                <a:spcPts val="2800"/>
              </a:lnSpc>
              <a:buFont typeface="Wingdings" panose="05000000000000000000" pitchFamily="2" charset="2"/>
              <a:buChar char="l"/>
            </a:pPr>
            <a:r>
              <a:rPr lang="zh-CN" altLang="en-US" sz="1600" dirty="0"/>
              <a:t>在线共享资源（智海在线）：</a:t>
            </a:r>
            <a:r>
              <a:rPr lang="en-US" altLang="zh-CN" sz="1600" dirty="0">
                <a:hlinkClick r:id="rId4"/>
              </a:rPr>
              <a:t>http://www.wiscean.cn/online/intro/zju-01</a:t>
            </a:r>
            <a:endParaRPr lang="zh-CN" altLang="en-US" sz="1600" dirty="0"/>
          </a:p>
        </p:txBody>
      </p:sp>
    </p:spTree>
    <p:extLst>
      <p:ext uri="{BB962C8B-B14F-4D97-AF65-F5344CB8AC3E}">
        <p14:creationId xmlns:p14="http://schemas.microsoft.com/office/powerpoint/2010/main" val="125171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9" name="内容占位符 4"/>
          <p:cNvSpPr txBox="1">
            <a:spLocks/>
          </p:cNvSpPr>
          <p:nvPr/>
        </p:nvSpPr>
        <p:spPr>
          <a:xfrm>
            <a:off x="728528" y="1345435"/>
            <a:ext cx="7390588"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合作博弈与非合作博弈</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6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合作博弈</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cooperative game</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）：部分参与者可以组成联盟以获得更大的收益</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6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非合作博弈</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non-cooperative game</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）：参与者在决策中都彼此独立，不事先达成合作意向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静态博弈与动态博弈</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6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静态博弈</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static game</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）：所有参与者同时决策，或参与者互相不知道对方的决策</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6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动态博弈</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dynamic game</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）：参与者所采取行为的先后顺序由规则决定，且后行动者知道先行动者所采取的行为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完全信息博弈与不完全信息博弈</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6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完全信息</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complete information</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）：所有参与者均了解其他参与者的策略集、收益等信息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600" b="1"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不完全信息</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incomplete information</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）：并非所有参与者均掌握了所有信息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endPar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囚徒困境是一种非合作、不完全信息的静态博弈</a:t>
            </a:r>
            <a:endPar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标题 1"/>
          <p:cNvSpPr>
            <a:spLocks noGrp="1"/>
          </p:cNvSpPr>
          <p:nvPr>
            <p:ph type="title"/>
          </p:nvPr>
        </p:nvSpPr>
        <p:spPr>
          <a:xfrm>
            <a:off x="611410" y="199707"/>
            <a:ext cx="7507706"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博弈的分类</a:t>
            </a:r>
          </a:p>
        </p:txBody>
      </p:sp>
    </p:spTree>
    <p:extLst>
      <p:ext uri="{BB962C8B-B14F-4D97-AF65-F5344CB8AC3E}">
        <p14:creationId xmlns:p14="http://schemas.microsoft.com/office/powerpoint/2010/main" val="219536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9" name="内容占位符 4"/>
          <p:cNvSpPr txBox="1">
            <a:spLocks/>
          </p:cNvSpPr>
          <p:nvPr/>
        </p:nvSpPr>
        <p:spPr>
          <a:xfrm>
            <a:off x="257059" y="1066094"/>
            <a:ext cx="5005619"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ts val="26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博弈的稳定局势即为</a:t>
            </a: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纳什均衡</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Nash equilibrium</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指的是参与者所作出的这样一种策略组合，在该策略组合上，任何参与者单独改变策略都不会得到好处。换句话说，如果在一个策略组合上，当所有其他人都不改变策略时，没有人会改变自己的策略，则该策略组合就是一个纳什均衡。</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 </a:t>
            </a:r>
          </a:p>
          <a:p>
            <a:pPr algn="just">
              <a:lnSpc>
                <a:spcPts val="2600"/>
              </a:lnSpc>
            </a:pPr>
            <a:r>
              <a:rPr lang="en-US" altLang="zh-CN"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Nash</a:t>
            </a: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定理</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：若参与者有限，每位参与者的策略集有限，收益函数为实值函数，则博弈必</a:t>
            </a: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存在</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混合策略意义下的纳什均衡。</a:t>
            </a: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ts val="26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囚徒困境中两人同时认罪就是这一问题的纳什均衡</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rotWithShape="1">
          <a:blip r:embed="rId3"/>
          <a:srcRect t="450"/>
          <a:stretch/>
        </p:blipFill>
        <p:spPr>
          <a:xfrm>
            <a:off x="5994717" y="2441943"/>
            <a:ext cx="2530434" cy="2961837"/>
          </a:xfrm>
          <a:prstGeom prst="rect">
            <a:avLst/>
          </a:prstGeom>
        </p:spPr>
      </p:pic>
      <p:sp>
        <p:nvSpPr>
          <p:cNvPr id="4" name="文本框 3"/>
          <p:cNvSpPr txBox="1"/>
          <p:nvPr/>
        </p:nvSpPr>
        <p:spPr>
          <a:xfrm>
            <a:off x="5586883" y="5583359"/>
            <a:ext cx="334610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Nash, J, Non-Cooperative Games. </a:t>
            </a:r>
            <a:r>
              <a:rPr lang="en-US" altLang="zh-CN" sz="1400" i="1" dirty="0">
                <a:latin typeface="Times New Roman" panose="02020603050405020304" pitchFamily="18" charset="0"/>
                <a:cs typeface="Times New Roman" panose="02020603050405020304" pitchFamily="18" charset="0"/>
              </a:rPr>
              <a:t>The Annals of Mathematics</a:t>
            </a:r>
            <a:r>
              <a:rPr lang="en-US" altLang="zh-CN" sz="1400" dirty="0">
                <a:latin typeface="Times New Roman" panose="02020603050405020304" pitchFamily="18" charset="0"/>
                <a:cs typeface="Times New Roman" panose="02020603050405020304" pitchFamily="18" charset="0"/>
              </a:rPr>
              <a:t>. 54, 2 (1951), 286. </a:t>
            </a:r>
            <a:endParaRPr lang="zh-CN" altLang="en-US" sz="1400" dirty="0">
              <a:latin typeface="Times New Roman" panose="02020603050405020304" pitchFamily="18" charset="0"/>
              <a:cs typeface="Times New Roman" panose="02020603050405020304" pitchFamily="18" charset="0"/>
            </a:endParaRPr>
          </a:p>
        </p:txBody>
      </p:sp>
      <p:sp>
        <p:nvSpPr>
          <p:cNvPr id="10" name="标题 1"/>
          <p:cNvSpPr>
            <a:spLocks noGrp="1"/>
          </p:cNvSpPr>
          <p:nvPr>
            <p:ph type="title"/>
          </p:nvPr>
        </p:nvSpPr>
        <p:spPr>
          <a:xfrm>
            <a:off x="611410" y="199707"/>
            <a:ext cx="7507706"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纳什均衡</a:t>
            </a:r>
          </a:p>
        </p:txBody>
      </p:sp>
      <p:sp>
        <p:nvSpPr>
          <p:cNvPr id="11" name="圆角矩形 10"/>
          <p:cNvSpPr/>
          <p:nvPr/>
        </p:nvSpPr>
        <p:spPr bwMode="auto">
          <a:xfrm>
            <a:off x="6153342" y="1218831"/>
            <a:ext cx="2110154" cy="714350"/>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buFont typeface="Arial" charset="0"/>
              <a:buNone/>
              <a:defRPr/>
            </a:pPr>
            <a:r>
              <a:rPr lang="zh-CN" altLang="en-US"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cs typeface="Times New Roman" pitchFamily="18" charset="0"/>
              </a:rPr>
              <a:t>纳什均衡的</a:t>
            </a:r>
            <a:endParaRPr lang="en-US" altLang="zh-CN"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cs typeface="Times New Roman" pitchFamily="18" charset="0"/>
            </a:endParaRPr>
          </a:p>
          <a:p>
            <a:pPr algn="ctr">
              <a:buFont typeface="Arial" charset="0"/>
              <a:buNone/>
              <a:defRPr/>
            </a:pPr>
            <a:r>
              <a:rPr lang="zh-CN" altLang="en-US"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cs typeface="Times New Roman" pitchFamily="18" charset="0"/>
              </a:rPr>
              <a:t>本质不后悔</a:t>
            </a:r>
            <a:endParaRPr lang="en-US" altLang="zh-CN"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华文楷体" panose="02010600040101010101" pitchFamily="2" charset="-122"/>
              <a:ea typeface="华文楷体" panose="02010600040101010101" pitchFamily="2" charset="-122"/>
              <a:cs typeface="Times New Roman" pitchFamily="18" charset="0"/>
            </a:endParaRPr>
          </a:p>
        </p:txBody>
      </p:sp>
    </p:spTree>
    <p:extLst>
      <p:ext uri="{BB962C8B-B14F-4D97-AF65-F5344CB8AC3E}">
        <p14:creationId xmlns:p14="http://schemas.microsoft.com/office/powerpoint/2010/main" val="167149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p>
        </p:txBody>
      </p:sp>
      <p:sp>
        <p:nvSpPr>
          <p:cNvPr id="7" name="内容占位符 4"/>
          <p:cNvSpPr txBox="1">
            <a:spLocks/>
          </p:cNvSpPr>
          <p:nvPr/>
        </p:nvSpPr>
        <p:spPr>
          <a:xfrm>
            <a:off x="4807398" y="1186188"/>
            <a:ext cx="4185877" cy="487714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参与者：</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雇员、雇主</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规则：</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雇员与雇主两人分别决策，事先无法得知对方的选择</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混合策略集：</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雇员：偷懒、不偷懒</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雇主：检查、不检查</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局势及对应收益</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雇主采取检查策略时雇员工作与偷懒对应的结果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雇主采取不检查策略时雇员工作与偷懒对应的结果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内容占位符 4"/>
              <p:cNvSpPr txBox="1">
                <a:spLocks/>
              </p:cNvSpPr>
              <p:nvPr/>
            </p:nvSpPr>
            <p:spPr>
              <a:xfrm>
                <a:off x="209320" y="1186188"/>
                <a:ext cx="4715220" cy="55326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例子：公司的雇主是否检查工作与雇员是否偷懒</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14:m>
                  <m:oMath xmlns:m="http://schemas.openxmlformats.org/officeDocument/2006/math">
                    <m:r>
                      <a:rPr lang="en-US" altLang="zh-CN" sz="1600" b="1" i="1" dirty="0" smtClean="0">
                        <a:latin typeface="Cambria Math" panose="02040503050406030204" pitchFamily="18" charset="0"/>
                      </a:rPr>
                      <m:t>𝑽</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是雇员的贡献，</a:t>
                </a:r>
                <a14:m>
                  <m:oMath xmlns:m="http://schemas.openxmlformats.org/officeDocument/2006/math">
                    <m:r>
                      <a:rPr lang="en-US" altLang="zh-CN" sz="1600" b="1" i="1" dirty="0" smtClean="0">
                        <a:latin typeface="Cambria Math" panose="02040503050406030204" pitchFamily="18" charset="0"/>
                      </a:rPr>
                      <m:t>𝑾</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是雇员的工资，</a:t>
                </a:r>
                <a14:m>
                  <m:oMath xmlns:m="http://schemas.openxmlformats.org/officeDocument/2006/math">
                    <m:r>
                      <a:rPr lang="en-US" altLang="zh-CN" sz="1600" b="1" i="1" dirty="0" smtClean="0">
                        <a:latin typeface="Cambria Math" panose="02040503050406030204" pitchFamily="18" charset="0"/>
                      </a:rPr>
                      <m:t>𝑯</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是雇员的付出，</a:t>
                </a:r>
                <a14:m>
                  <m:oMath xmlns:m="http://schemas.openxmlformats.org/officeDocument/2006/math">
                    <m:r>
                      <a:rPr lang="en-US" altLang="zh-CN" sz="1600" b="1" i="1" dirty="0" smtClean="0">
                        <a:latin typeface="Cambria Math" panose="02040503050406030204" pitchFamily="18" charset="0"/>
                      </a:rPr>
                      <m:t>𝑪</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是检查的成本，</a:t>
                </a:r>
                <a14:m>
                  <m:oMath xmlns:m="http://schemas.openxmlformats.org/officeDocument/2006/math">
                    <m:r>
                      <a:rPr lang="en-US" altLang="zh-CN" sz="1600" b="1" i="1" dirty="0" smtClean="0">
                        <a:latin typeface="Cambria Math" panose="02040503050406030204" pitchFamily="18" charset="0"/>
                      </a:rPr>
                      <m:t>𝑭</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是雇主发现雇员偷懒对雇员的惩罚（没收抵押金）。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假定</a:t>
                </a:r>
                <a14:m>
                  <m:oMath xmlns:m="http://schemas.openxmlformats.org/officeDocument/2006/math">
                    <m:r>
                      <a:rPr lang="en-US" altLang="zh-CN" sz="1600" b="1" i="1" dirty="0" smtClean="0">
                        <a:latin typeface="Cambria Math" panose="02040503050406030204" pitchFamily="18" charset="0"/>
                      </a:rPr>
                      <m:t>𝑯</m:t>
                    </m:r>
                    <m:r>
                      <a:rPr lang="en-US" altLang="zh-CN" sz="1600" b="1" i="1" dirty="0" smtClean="0">
                        <a:latin typeface="Cambria Math" panose="02040503050406030204" pitchFamily="18" charset="0"/>
                      </a:rPr>
                      <m:t>&lt;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&lt;</m:t>
                    </m:r>
                    <m:r>
                      <a:rPr lang="en-US" altLang="zh-CN" sz="1600" b="1" i="1" dirty="0" smtClean="0">
                        <a:latin typeface="Cambria Math" panose="02040503050406030204" pitchFamily="18" charset="0"/>
                      </a:rPr>
                      <m:t>𝑽</m:t>
                    </m:r>
                    <m:r>
                      <a:rPr lang="zh-CN" altLang="en-US" sz="1600" b="1" i="1" dirty="0" smtClean="0">
                        <a:latin typeface="Cambria Math" panose="02040503050406030204" pitchFamily="18" charset="0"/>
                      </a:rPr>
                      <m: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&gt;</m:t>
                    </m:r>
                    <m:r>
                      <a:rPr lang="en-US" altLang="zh-CN" sz="1600" b="1" i="1" dirty="0" smtClean="0">
                        <a:latin typeface="Cambria Math" panose="02040503050406030204" pitchFamily="18" charset="0"/>
                      </a:rPr>
                      <m:t>𝑪</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内容占位符 4"/>
              <p:cNvSpPr txBox="1">
                <a:spLocks noRot="1" noChangeAspect="1" noMove="1" noResize="1" noEditPoints="1" noAdjustHandles="1" noChangeArrowheads="1" noChangeShapeType="1" noTextEdit="1"/>
              </p:cNvSpPr>
              <p:nvPr/>
            </p:nvSpPr>
            <p:spPr>
              <a:xfrm>
                <a:off x="209320" y="1186188"/>
                <a:ext cx="4715220" cy="5532677"/>
              </a:xfrm>
              <a:prstGeom prst="rect">
                <a:avLst/>
              </a:prstGeom>
              <a:blipFill>
                <a:blip r:embed="rId3"/>
                <a:stretch>
                  <a:fillRect l="-517" r="-646"/>
                </a:stretch>
              </a:blipFill>
            </p:spPr>
            <p:txBody>
              <a:bodyPr/>
              <a:lstStyle/>
              <a:p>
                <a:r>
                  <a:rPr lang="zh-CN" altLang="en-US">
                    <a:noFill/>
                  </a:rPr>
                  <a:t> </a:t>
                </a:r>
              </a:p>
            </p:txBody>
          </p:sp>
        </mc:Fallback>
      </mc:AlternateContent>
      <p:sp>
        <p:nvSpPr>
          <p:cNvPr id="11" name="椭圆 10"/>
          <p:cNvSpPr/>
          <p:nvPr/>
        </p:nvSpPr>
        <p:spPr>
          <a:xfrm>
            <a:off x="1085515" y="4839428"/>
            <a:ext cx="133685" cy="315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B08A68C-9538-4173-AE55-9E056005471D}"/>
              </a:ext>
            </a:extLst>
          </p:cNvPr>
          <p:cNvSpPr txBox="1"/>
          <p:nvPr/>
        </p:nvSpPr>
        <p:spPr>
          <a:xfrm>
            <a:off x="-232108" y="3952526"/>
            <a:ext cx="548093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8.4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雇主</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雇员每次采取对应行动后的收益</a:t>
            </a:r>
          </a:p>
        </p:txBody>
      </p:sp>
      <p:pic>
        <p:nvPicPr>
          <p:cNvPr id="4" name="图片 3">
            <a:extLst>
              <a:ext uri="{FF2B5EF4-FFF2-40B4-BE49-F238E27FC236}">
                <a16:creationId xmlns:a16="http://schemas.microsoft.com/office/drawing/2014/main" id="{D579488E-62D7-44AE-B544-2677AF999D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830221" y="2664637"/>
            <a:ext cx="1367302" cy="4821341"/>
          </a:xfrm>
          <a:prstGeom prst="rect">
            <a:avLst/>
          </a:prstGeom>
        </p:spPr>
      </p:pic>
    </p:spTree>
    <p:extLst>
      <p:ext uri="{BB962C8B-B14F-4D97-AF65-F5344CB8AC3E}">
        <p14:creationId xmlns:p14="http://schemas.microsoft.com/office/powerpoint/2010/main" val="176585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4"/>
              <p:cNvSpPr txBox="1">
                <a:spLocks/>
              </p:cNvSpPr>
              <p:nvPr/>
            </p:nvSpPr>
            <p:spPr>
              <a:xfrm>
                <a:off x="287409" y="1295322"/>
                <a:ext cx="4077854" cy="484689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14:m>
                  <m:oMath xmlns:m="http://schemas.openxmlformats.org/officeDocument/2006/math">
                    <m:r>
                      <a:rPr lang="en-US" altLang="zh-CN" sz="1600" b="1" i="1" dirty="0" smtClean="0">
                        <a:latin typeface="Cambria Math" panose="02040503050406030204" pitchFamily="18" charset="0"/>
                      </a:rPr>
                      <m:t>𝑽</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是雇员的贡献，</a:t>
                </a:r>
                <a14:m>
                  <m:oMath xmlns:m="http://schemas.openxmlformats.org/officeDocument/2006/math">
                    <m:r>
                      <a:rPr lang="en-US" altLang="zh-CN" sz="1600" b="1" i="1" dirty="0" smtClean="0">
                        <a:latin typeface="Cambria Math" panose="02040503050406030204" pitchFamily="18" charset="0"/>
                      </a:rPr>
                      <m:t>𝑾</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是雇员的工资，</a:t>
                </a:r>
                <a14:m>
                  <m:oMath xmlns:m="http://schemas.openxmlformats.org/officeDocument/2006/math">
                    <m:r>
                      <a:rPr lang="en-US" altLang="zh-CN" sz="1600" b="1" i="1" dirty="0" smtClean="0">
                        <a:latin typeface="Cambria Math" panose="02040503050406030204" pitchFamily="18" charset="0"/>
                      </a:rPr>
                      <m:t>𝑯</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是雇员的付出，</a:t>
                </a:r>
                <a14:m>
                  <m:oMath xmlns:m="http://schemas.openxmlformats.org/officeDocument/2006/math">
                    <m:r>
                      <a:rPr lang="en-US" altLang="zh-CN" sz="1600" b="1" i="1" dirty="0" smtClean="0">
                        <a:latin typeface="Cambria Math" panose="02040503050406030204" pitchFamily="18" charset="0"/>
                      </a:rPr>
                      <m:t>𝑪</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是检查的成本，</a:t>
                </a:r>
                <a14:m>
                  <m:oMath xmlns:m="http://schemas.openxmlformats.org/officeDocument/2006/math">
                    <m:r>
                      <a:rPr lang="en-US" altLang="zh-CN" sz="1600" b="1" i="1" dirty="0" smtClean="0">
                        <a:latin typeface="Cambria Math" panose="02040503050406030204" pitchFamily="18" charset="0"/>
                      </a:rPr>
                      <m:t>𝑭</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是雇主发现雇员偷懒而对雇员的惩罚（没收抵押金）。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假定</a:t>
                </a:r>
                <a14:m>
                  <m:oMath xmlns:m="http://schemas.openxmlformats.org/officeDocument/2006/math">
                    <m:r>
                      <a:rPr lang="en-US" altLang="zh-CN" sz="1600" b="1" i="1" dirty="0" smtClean="0">
                        <a:latin typeface="Cambria Math" panose="02040503050406030204" pitchFamily="18" charset="0"/>
                      </a:rPr>
                      <m:t>𝑯</m:t>
                    </m:r>
                    <m:r>
                      <a:rPr lang="en-US" altLang="zh-CN" sz="1600" b="1" i="1" dirty="0" smtClean="0">
                        <a:latin typeface="Cambria Math" panose="02040503050406030204" pitchFamily="18" charset="0"/>
                      </a:rPr>
                      <m:t>&lt;</m:t>
                    </m:r>
                    <m:r>
                      <a:rPr lang="en-US" altLang="zh-CN" sz="1600" b="1" i="1" dirty="0" smtClean="0">
                        <a:latin typeface="Cambria Math" panose="02040503050406030204" pitchFamily="18" charset="0"/>
                      </a:rPr>
                      <m:t>𝑾</m:t>
                    </m:r>
                    <m:r>
                      <a:rPr lang="en-US" altLang="zh-CN" sz="1600" b="1" i="1" dirty="0" smtClean="0">
                        <a:latin typeface="Cambria Math" panose="02040503050406030204" pitchFamily="18" charset="0"/>
                      </a:rPr>
                      <m:t>&lt;</m:t>
                    </m:r>
                    <m:r>
                      <a:rPr lang="en-US" altLang="zh-CN" sz="1600" b="1" i="1" dirty="0" smtClean="0">
                        <a:latin typeface="Cambria Math" panose="02040503050406030204" pitchFamily="18" charset="0"/>
                      </a:rPr>
                      <m:t>𝑽</m:t>
                    </m:r>
                    <m:r>
                      <a:rPr lang="zh-CN" altLang="en-US" sz="1600" b="1" i="1" dirty="0">
                        <a:latin typeface="Cambria Math" panose="02040503050406030204" pitchFamily="18" charset="0"/>
                      </a:rPr>
                      <m:t>，</m:t>
                    </m:r>
                    <m:r>
                      <a:rPr lang="en-US" altLang="zh-CN" sz="1600" b="1" i="1" dirty="0">
                        <a:latin typeface="Cambria Math" panose="02040503050406030204" pitchFamily="18" charset="0"/>
                      </a:rPr>
                      <m:t>𝑾</m:t>
                    </m:r>
                    <m:r>
                      <a:rPr lang="en-US" altLang="zh-CN" sz="1600" b="1" i="1" dirty="0">
                        <a:latin typeface="Cambria Math" panose="02040503050406030204" pitchFamily="18" charset="0"/>
                      </a:rPr>
                      <m:t>&gt;</m:t>
                    </m:r>
                    <m:r>
                      <a:rPr lang="en-US" altLang="zh-CN" sz="1600" b="1" i="1" dirty="0">
                        <a:latin typeface="Cambria Math" panose="02040503050406030204" pitchFamily="18" charset="0"/>
                      </a:rPr>
                      <m:t>𝑪</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gn="just">
                  <a:lnSpc>
                    <a:spcPct val="100000"/>
                  </a:lnSpc>
                  <a:buNone/>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内容占位符 4"/>
              <p:cNvSpPr txBox="1">
                <a:spLocks noRot="1" noChangeAspect="1" noMove="1" noResize="1" noEditPoints="1" noAdjustHandles="1" noChangeArrowheads="1" noChangeShapeType="1" noTextEdit="1"/>
              </p:cNvSpPr>
              <p:nvPr/>
            </p:nvSpPr>
            <p:spPr>
              <a:xfrm>
                <a:off x="287409" y="1295322"/>
                <a:ext cx="4077854" cy="4846893"/>
              </a:xfrm>
              <a:prstGeom prst="rect">
                <a:avLst/>
              </a:prstGeom>
              <a:blipFill>
                <a:blip r:embed="rId3"/>
                <a:stretch>
                  <a:fillRect l="-598" t="-251" r="-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863059" y="1833222"/>
                <a:ext cx="2836033" cy="584775"/>
              </a:xfrm>
              <a:prstGeom prst="rect">
                <a:avLst/>
              </a:prstGeom>
            </p:spPr>
            <p:txBody>
              <a:bodyPr wrap="none">
                <a:spAutoFit/>
              </a:bodyPr>
              <a:lstStyle/>
              <a:p>
                <a:pPr lvl="1">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若雇主检查的概率为</a:t>
                </a:r>
                <a14:m>
                  <m:oMath xmlns:m="http://schemas.openxmlformats.org/officeDocument/2006/math">
                    <m:r>
                      <a:rPr lang="zh-CN" altLang="en-US" sz="1600" b="1" i="1">
                        <a:latin typeface="Cambria Math" panose="02040503050406030204" pitchFamily="18" charset="0"/>
                      </a:rPr>
                      <m:t>𝜶</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雇员偷懒的概率为</a:t>
                </a:r>
                <a14:m>
                  <m:oMath xmlns:m="http://schemas.openxmlformats.org/officeDocument/2006/math">
                    <m:r>
                      <a:rPr lang="zh-CN" altLang="en-US" sz="1600" b="1" i="1">
                        <a:latin typeface="Cambria Math" panose="02040503050406030204" pitchFamily="18" charset="0"/>
                      </a:rPr>
                      <m:t>𝜷</m:t>
                    </m:r>
                    <m:r>
                      <a:rPr lang="zh-CN" altLang="en-US" sz="1600" b="1" i="1">
                        <a:latin typeface="Cambria Math" panose="020405030504060302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863059" y="1833222"/>
                <a:ext cx="2836033" cy="584775"/>
              </a:xfrm>
              <a:prstGeom prst="rect">
                <a:avLst/>
              </a:prstGeom>
              <a:blipFill>
                <a:blip r:embed="rId4"/>
                <a:stretch>
                  <a:fillRect t="-2083" r="-645" b="-13542"/>
                </a:stretch>
              </a:blipFill>
            </p:spPr>
            <p:txBody>
              <a:bodyPr/>
              <a:lstStyle/>
              <a:p>
                <a:r>
                  <a:rPr lang="zh-CN" altLang="en-US">
                    <a:noFill/>
                  </a:rPr>
                  <a:t> </a:t>
                </a:r>
              </a:p>
            </p:txBody>
          </p:sp>
        </mc:Fallback>
      </mc:AlternateContent>
      <p:sp>
        <p:nvSpPr>
          <p:cNvPr id="9"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p>
        </p:txBody>
      </p:sp>
      <p:sp>
        <p:nvSpPr>
          <p:cNvPr id="12" name="文本框 11">
            <a:extLst>
              <a:ext uri="{FF2B5EF4-FFF2-40B4-BE49-F238E27FC236}">
                <a16:creationId xmlns:a16="http://schemas.microsoft.com/office/drawing/2014/main" id="{7A4ECF87-F530-4B6A-B7A3-6EDF76D62790}"/>
              </a:ext>
            </a:extLst>
          </p:cNvPr>
          <p:cNvSpPr txBox="1"/>
          <p:nvPr/>
        </p:nvSpPr>
        <p:spPr>
          <a:xfrm>
            <a:off x="4301256" y="3347172"/>
            <a:ext cx="548093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8.5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雇主</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雇员之间博弈的期望收益</a:t>
            </a:r>
          </a:p>
        </p:txBody>
      </p:sp>
      <p:sp>
        <p:nvSpPr>
          <p:cNvPr id="13" name="文本框 12">
            <a:extLst>
              <a:ext uri="{FF2B5EF4-FFF2-40B4-BE49-F238E27FC236}">
                <a16:creationId xmlns:a16="http://schemas.microsoft.com/office/drawing/2014/main" id="{D91C1A80-F529-4CDB-A3C7-67C85175EB96}"/>
              </a:ext>
            </a:extLst>
          </p:cNvPr>
          <p:cNvSpPr txBox="1"/>
          <p:nvPr/>
        </p:nvSpPr>
        <p:spPr>
          <a:xfrm>
            <a:off x="-238547" y="3347172"/>
            <a:ext cx="548093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8.4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雇主</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雇员每次采取对应行动后的收益</a:t>
            </a:r>
          </a:p>
        </p:txBody>
      </p:sp>
      <p:pic>
        <p:nvPicPr>
          <p:cNvPr id="14" name="图片 13">
            <a:extLst>
              <a:ext uri="{FF2B5EF4-FFF2-40B4-BE49-F238E27FC236}">
                <a16:creationId xmlns:a16="http://schemas.microsoft.com/office/drawing/2014/main" id="{765A9B8C-B2E3-4BD3-AE70-E2633804FD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884647" y="2029333"/>
            <a:ext cx="1367302" cy="4821341"/>
          </a:xfrm>
          <a:prstGeom prst="rect">
            <a:avLst/>
          </a:prstGeom>
        </p:spPr>
      </p:pic>
      <p:pic>
        <p:nvPicPr>
          <p:cNvPr id="5" name="图片 4">
            <a:extLst>
              <a:ext uri="{FF2B5EF4-FFF2-40B4-BE49-F238E27FC236}">
                <a16:creationId xmlns:a16="http://schemas.microsoft.com/office/drawing/2014/main" id="{EF6D133C-3C4F-47AE-B52A-1393EFBBE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6328229" y="2505819"/>
            <a:ext cx="1426989" cy="3928056"/>
          </a:xfrm>
          <a:prstGeom prst="rect">
            <a:avLst/>
          </a:prstGeom>
        </p:spPr>
      </p:pic>
    </p:spTree>
    <p:extLst>
      <p:ext uri="{BB962C8B-B14F-4D97-AF65-F5344CB8AC3E}">
        <p14:creationId xmlns:p14="http://schemas.microsoft.com/office/powerpoint/2010/main" val="138136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内容占位符 4"/>
              <p:cNvSpPr txBox="1">
                <a:spLocks/>
              </p:cNvSpPr>
              <p:nvPr/>
            </p:nvSpPr>
            <p:spPr>
              <a:xfrm>
                <a:off x="4931923" y="1034229"/>
                <a:ext cx="4149969" cy="554952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纳什均衡：其他参与者策略不变的情况下，某个参与者单独采取其他策略都不会使得收益增加</a:t>
                </a:r>
                <a14:m>
                  <m:oMath xmlns:m="http://schemas.openxmlformats.org/officeDocument/2006/math">
                    <m:r>
                      <a:rPr lang="zh-CN" altLang="en-US" sz="1400" b="1" i="1" smtClean="0">
                        <a:latin typeface="Cambria Math" panose="02040503050406030204" pitchFamily="18" charset="0"/>
                      </a:rPr>
                      <m:t>⇔</m:t>
                    </m:r>
                  </m:oMath>
                </a14:m>
                <a:r>
                  <a:rPr lang="zh-CN" altLang="en-US" sz="1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无论雇主是否检查，雇主的收益都一样；无论雇员是否偷懒</a:t>
                </a:r>
                <a:r>
                  <a:rPr lang="zh-CN" altLang="en-US" sz="1400" b="1">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，雇员的</a:t>
                </a:r>
                <a:r>
                  <a:rPr lang="zh-CN" altLang="en-US" sz="1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收益都一样</a:t>
                </a:r>
                <a:endParaRPr lang="en-US" altLang="zh-CN" sz="1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于是有</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1" i="1" smtClean="0">
                            <a:latin typeface="Cambria Math" panose="02040503050406030204" pitchFamily="18" charset="0"/>
                          </a:rPr>
                          <m:t>𝟏</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𝑻</m:t>
                        </m:r>
                      </m:e>
                      <m:sub>
                        <m:r>
                          <a:rPr lang="en-US" altLang="zh-CN" sz="1400" b="1" i="1" smtClean="0">
                            <a:latin typeface="Cambria Math" panose="02040503050406030204" pitchFamily="18" charset="0"/>
                          </a:rPr>
                          <m:t>𝟐</m:t>
                        </m:r>
                      </m:sub>
                    </m:sSub>
                  </m:oMath>
                </a14:m>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以及</a:t>
                </a:r>
                <a14:m>
                  <m:oMath xmlns:m="http://schemas.openxmlformats.org/officeDocument/2006/math">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b="1" i="1">
                            <a:latin typeface="Cambria Math" panose="02040503050406030204" pitchFamily="18" charset="0"/>
                          </a:rPr>
                          <m:t>𝟑</m:t>
                        </m:r>
                      </m:sub>
                    </m:sSub>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b="1" i="1">
                            <a:latin typeface="Cambria Math" panose="02040503050406030204" pitchFamily="18" charset="0"/>
                          </a:rPr>
                          <m:t>𝟒</m:t>
                        </m:r>
                      </m:sub>
                    </m:sSub>
                  </m:oMath>
                </a14:m>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在纳什均衡下，由于</a:t>
                </a:r>
                <a14:m>
                  <m:oMath xmlns:m="http://schemas.openxmlformats.org/officeDocument/2006/math">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b="1" i="1">
                            <a:latin typeface="Cambria Math" panose="02040503050406030204" pitchFamily="18" charset="0"/>
                          </a:rPr>
                          <m:t>𝟑</m:t>
                        </m:r>
                      </m:sub>
                    </m:sSub>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b="1" i="1">
                            <a:latin typeface="Cambria Math" panose="02040503050406030204" pitchFamily="18" charset="0"/>
                          </a:rPr>
                          <m:t>𝟒</m:t>
                        </m:r>
                      </m:sub>
                    </m:sSub>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，可知雇主采取检查策略的概率（雇主趋向于用这个概率去检查）：</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1" indent="0" algn="ctr">
                  <a:lnSpc>
                    <a:spcPct val="100000"/>
                  </a:lnSpc>
                  <a:buNone/>
                </a:pPr>
                <a14:m>
                  <m:oMathPara xmlns:m="http://schemas.openxmlformats.org/officeDocument/2006/math">
                    <m:oMathParaPr>
                      <m:jc m:val="centerGroup"/>
                    </m:oMathParaPr>
                    <m:oMath xmlns:m="http://schemas.openxmlformats.org/officeDocument/2006/math">
                      <m:r>
                        <a:rPr lang="zh-CN" altLang="en-US" sz="1400" b="1" i="1" smtClean="0">
                          <a:latin typeface="Cambria Math" panose="02040503050406030204" pitchFamily="18" charset="0"/>
                        </a:rPr>
                        <m:t>𝜶</m:t>
                      </m:r>
                      <m:r>
                        <a:rPr lang="en-US" altLang="zh-CN" sz="1400" b="1" i="1">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𝑯</m:t>
                          </m:r>
                        </m:num>
                        <m:den>
                          <m:r>
                            <a:rPr lang="en-US" altLang="zh-CN" sz="1400" b="1" i="1" smtClean="0">
                              <a:latin typeface="Cambria Math" panose="02040503050406030204" pitchFamily="18" charset="0"/>
                            </a:rPr>
                            <m:t>𝑾</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𝑭</m:t>
                          </m:r>
                        </m:den>
                      </m:f>
                    </m:oMath>
                  </m:oMathPara>
                </a14:m>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在纳什均衡下，由于</a:t>
                </a:r>
                <a14:m>
                  <m:oMath xmlns:m="http://schemas.openxmlformats.org/officeDocument/2006/math">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b="1" i="1">
                            <a:latin typeface="Cambria Math" panose="02040503050406030204" pitchFamily="18" charset="0"/>
                          </a:rPr>
                          <m:t>𝟏</m:t>
                        </m:r>
                      </m:sub>
                    </m:sSub>
                    <m:r>
                      <a:rPr lang="en-US" altLang="zh-CN" sz="1400" b="1" i="1">
                        <a:latin typeface="Cambria Math" panose="02040503050406030204" pitchFamily="18" charset="0"/>
                      </a:rPr>
                      <m:t>=</m:t>
                    </m:r>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𝑻</m:t>
                        </m:r>
                      </m:e>
                      <m:sub>
                        <m:r>
                          <a:rPr lang="en-US" altLang="zh-CN" sz="1400" b="1" i="1">
                            <a:latin typeface="Cambria Math" panose="02040503050406030204" pitchFamily="18" charset="0"/>
                          </a:rPr>
                          <m:t>𝟐</m:t>
                        </m:r>
                      </m:sub>
                    </m:sSub>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，可知雇员采取偷懒策略的概率（雇员趋向于用这个概率去偷懒）：</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1" indent="0" algn="just">
                  <a:lnSpc>
                    <a:spcPct val="100000"/>
                  </a:lnSpc>
                  <a:buNone/>
                </a:pPr>
                <a14:m>
                  <m:oMathPara xmlns:m="http://schemas.openxmlformats.org/officeDocument/2006/math">
                    <m:oMathParaPr>
                      <m:jc m:val="centerGroup"/>
                    </m:oMathParaPr>
                    <m:oMath xmlns:m="http://schemas.openxmlformats.org/officeDocument/2006/math">
                      <m:r>
                        <a:rPr lang="zh-CN" altLang="en-US" sz="1400" b="1" i="1" smtClean="0">
                          <a:latin typeface="Cambria Math" panose="02040503050406030204" pitchFamily="18" charset="0"/>
                        </a:rPr>
                        <m:t>𝜷</m:t>
                      </m:r>
                      <m:r>
                        <a:rPr lang="en-US" altLang="zh-CN" sz="1400" b="1" i="1">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𝑪</m:t>
                          </m:r>
                        </m:num>
                        <m:den>
                          <m:r>
                            <a:rPr lang="en-US" altLang="zh-CN" sz="1400" b="1" i="1" smtClean="0">
                              <a:latin typeface="Cambria Math" panose="02040503050406030204" pitchFamily="18" charset="0"/>
                            </a:rPr>
                            <m:t>𝑾</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𝑭</m:t>
                          </m:r>
                        </m:den>
                      </m:f>
                    </m:oMath>
                  </m:oMathPara>
                </a14:m>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在检查概率为</a:t>
                </a:r>
                <a14:m>
                  <m:oMath xmlns:m="http://schemas.openxmlformats.org/officeDocument/2006/math">
                    <m:r>
                      <a:rPr lang="zh-CN" altLang="en-US" sz="1300" b="1" i="1">
                        <a:latin typeface="Cambria Math" panose="02040503050406030204" pitchFamily="18" charset="0"/>
                      </a:rPr>
                      <m:t>𝜶</m:t>
                    </m:r>
                  </m:oMath>
                </a14:m>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之下，雇主的收益：</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altLang="zh-CN" sz="1300" b="1" i="1" smtClean="0">
                              <a:latin typeface="Cambria Math" panose="02040503050406030204" pitchFamily="18" charset="0"/>
                            </a:rPr>
                          </m:ctrlPr>
                        </m:sSubPr>
                        <m:e>
                          <m:r>
                            <a:rPr lang="en-US" altLang="zh-CN" sz="1300" b="1" i="1" smtClean="0">
                              <a:latin typeface="Cambria Math" panose="02040503050406030204" pitchFamily="18" charset="0"/>
                            </a:rPr>
                            <m:t>𝑻</m:t>
                          </m:r>
                        </m:e>
                        <m:sub>
                          <m:r>
                            <a:rPr lang="en-US" altLang="zh-CN" sz="1300" b="1" i="1" smtClean="0">
                              <a:latin typeface="Cambria Math" panose="02040503050406030204" pitchFamily="18" charset="0"/>
                            </a:rPr>
                            <m:t>𝟏</m:t>
                          </m:r>
                        </m:sub>
                      </m:sSub>
                      <m:r>
                        <a:rPr lang="en-US" altLang="zh-CN" sz="1300" b="1" i="1" smtClean="0">
                          <a:latin typeface="Cambria Math" panose="02040503050406030204" pitchFamily="18" charset="0"/>
                        </a:rPr>
                        <m:t>=</m:t>
                      </m:r>
                      <m:sSub>
                        <m:sSubPr>
                          <m:ctrlPr>
                            <a:rPr lang="en-US" altLang="zh-CN" sz="1300" b="1" i="1" smtClean="0">
                              <a:latin typeface="Cambria Math" panose="02040503050406030204" pitchFamily="18" charset="0"/>
                            </a:rPr>
                          </m:ctrlPr>
                        </m:sSubPr>
                        <m:e>
                          <m:r>
                            <a:rPr lang="en-US" altLang="zh-CN" sz="1300" b="1" i="1" smtClean="0">
                              <a:latin typeface="Cambria Math" panose="02040503050406030204" pitchFamily="18" charset="0"/>
                            </a:rPr>
                            <m:t>𝑻</m:t>
                          </m:r>
                        </m:e>
                        <m:sub>
                          <m:r>
                            <a:rPr lang="en-US" altLang="zh-CN" sz="1300" b="1" i="1" smtClean="0">
                              <a:latin typeface="Cambria Math" panose="02040503050406030204" pitchFamily="18" charset="0"/>
                            </a:rPr>
                            <m:t>𝟐</m:t>
                          </m:r>
                        </m:sub>
                      </m:sSub>
                      <m:r>
                        <a:rPr lang="en-US" altLang="zh-CN" sz="1300" b="1" i="1" smtClean="0">
                          <a:latin typeface="Cambria Math" panose="02040503050406030204" pitchFamily="18" charset="0"/>
                        </a:rPr>
                        <m:t>=</m:t>
                      </m:r>
                      <m:r>
                        <a:rPr lang="en-US" altLang="zh-CN" sz="1300" b="1" i="1" smtClean="0">
                          <a:latin typeface="Cambria Math" panose="02040503050406030204" pitchFamily="18" charset="0"/>
                        </a:rPr>
                        <m:t>𝑽</m:t>
                      </m:r>
                      <m:r>
                        <a:rPr lang="en-US" altLang="zh-CN" sz="1300" b="1" i="1" smtClean="0">
                          <a:latin typeface="Cambria Math" panose="02040503050406030204" pitchFamily="18" charset="0"/>
                        </a:rPr>
                        <m:t>−</m:t>
                      </m:r>
                      <m:r>
                        <a:rPr lang="en-US" altLang="zh-CN" sz="1300" b="1" i="1" smtClean="0">
                          <a:latin typeface="Cambria Math" panose="02040503050406030204" pitchFamily="18" charset="0"/>
                        </a:rPr>
                        <m:t>𝑾</m:t>
                      </m:r>
                      <m:r>
                        <a:rPr lang="en-US" altLang="zh-CN" sz="1300" b="1" i="1" smtClean="0">
                          <a:latin typeface="Cambria Math" panose="02040503050406030204" pitchFamily="18" charset="0"/>
                        </a:rPr>
                        <m:t>−</m:t>
                      </m:r>
                      <m:f>
                        <m:fPr>
                          <m:ctrlPr>
                            <a:rPr lang="en-US" altLang="zh-CN" sz="1300" b="1" i="1" smtClean="0">
                              <a:latin typeface="Cambria Math" panose="02040503050406030204" pitchFamily="18" charset="0"/>
                            </a:rPr>
                          </m:ctrlPr>
                        </m:fPr>
                        <m:num>
                          <m:r>
                            <a:rPr lang="en-US" altLang="zh-CN" sz="1300" b="1" i="1" smtClean="0">
                              <a:latin typeface="Cambria Math" panose="02040503050406030204" pitchFamily="18" charset="0"/>
                            </a:rPr>
                            <m:t>𝑪𝑽</m:t>
                          </m:r>
                        </m:num>
                        <m:den>
                          <m:r>
                            <a:rPr lang="en-US" altLang="zh-CN" sz="1300" b="1" i="1" smtClean="0">
                              <a:latin typeface="Cambria Math" panose="02040503050406030204" pitchFamily="18" charset="0"/>
                            </a:rPr>
                            <m:t>𝑾</m:t>
                          </m:r>
                          <m:r>
                            <a:rPr lang="en-US" altLang="zh-CN" sz="1300" b="1" i="1" smtClean="0">
                              <a:latin typeface="Cambria Math" panose="02040503050406030204" pitchFamily="18" charset="0"/>
                            </a:rPr>
                            <m:t>+</m:t>
                          </m:r>
                          <m:r>
                            <a:rPr lang="en-US" altLang="zh-CN" sz="1300" b="1" i="1" smtClean="0">
                              <a:latin typeface="Cambria Math" panose="02040503050406030204" pitchFamily="18" charset="0"/>
                            </a:rPr>
                            <m:t>𝑭</m:t>
                          </m:r>
                        </m:den>
                      </m:f>
                    </m:oMath>
                  </m:oMathPara>
                </a14:m>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对上式中</a:t>
                </a:r>
                <a14:m>
                  <m:oMath xmlns:m="http://schemas.openxmlformats.org/officeDocument/2006/math">
                    <m:r>
                      <a:rPr lang="en-US" altLang="zh-CN" sz="1300" b="1" i="1">
                        <a:latin typeface="Cambria Math" panose="02040503050406030204" pitchFamily="18" charset="0"/>
                      </a:rPr>
                      <m:t>𝑾</m:t>
                    </m:r>
                  </m:oMath>
                </a14:m>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求导，则当</a:t>
                </a:r>
                <a14:m>
                  <m:oMath xmlns:m="http://schemas.openxmlformats.org/officeDocument/2006/math">
                    <m:r>
                      <a:rPr lang="en-US" altLang="zh-CN" sz="1300" b="1" i="1" smtClean="0">
                        <a:latin typeface="Cambria Math" panose="02040503050406030204" pitchFamily="18" charset="0"/>
                      </a:rPr>
                      <m:t>𝑾</m:t>
                    </m:r>
                    <m:r>
                      <a:rPr lang="en-US" altLang="zh-CN" sz="1300" b="1" i="1" smtClean="0">
                        <a:latin typeface="Cambria Math" panose="02040503050406030204" pitchFamily="18" charset="0"/>
                      </a:rPr>
                      <m:t>=</m:t>
                    </m:r>
                    <m:rad>
                      <m:radPr>
                        <m:degHide m:val="on"/>
                        <m:ctrlPr>
                          <a:rPr lang="en-US" altLang="zh-CN" sz="1300" b="1" i="1" smtClean="0">
                            <a:latin typeface="Cambria Math" panose="02040503050406030204" pitchFamily="18" charset="0"/>
                          </a:rPr>
                        </m:ctrlPr>
                      </m:radPr>
                      <m:deg/>
                      <m:e>
                        <m:r>
                          <a:rPr lang="en-US" altLang="zh-CN" sz="1300" b="1" i="1" smtClean="0">
                            <a:latin typeface="Cambria Math" panose="02040503050406030204" pitchFamily="18" charset="0"/>
                          </a:rPr>
                          <m:t>𝑪𝑽</m:t>
                        </m:r>
                      </m:e>
                    </m:rad>
                    <m:r>
                      <a:rPr lang="en-US" altLang="zh-CN" sz="1300" b="1" i="1" smtClean="0">
                        <a:latin typeface="Cambria Math" panose="02040503050406030204" pitchFamily="18" charset="0"/>
                      </a:rPr>
                      <m:t>−</m:t>
                    </m:r>
                    <m:r>
                      <a:rPr lang="en-US" altLang="zh-CN" sz="1300" b="1" i="1" smtClean="0">
                        <a:latin typeface="Cambria Math" panose="02040503050406030204" pitchFamily="18" charset="0"/>
                      </a:rPr>
                      <m:t>𝑭</m:t>
                    </m:r>
                  </m:oMath>
                </a14:m>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时，雇主的收益最大，其值为</a:t>
                </a:r>
                <a14:m>
                  <m:oMath xmlns:m="http://schemas.openxmlformats.org/officeDocument/2006/math">
                    <m:sSub>
                      <m:sSubPr>
                        <m:ctrlPr>
                          <a:rPr lang="en-US" altLang="zh-CN" sz="1300" b="1" i="1" dirty="0">
                            <a:latin typeface="Cambria Math" panose="02040503050406030204" pitchFamily="18" charset="0"/>
                          </a:rPr>
                        </m:ctrlPr>
                      </m:sSubPr>
                      <m:e>
                        <m:r>
                          <a:rPr lang="en-US" altLang="zh-CN" sz="1300" b="1" i="1" dirty="0">
                            <a:latin typeface="Cambria Math" panose="02040503050406030204" pitchFamily="18" charset="0"/>
                          </a:rPr>
                          <m:t>𝑻</m:t>
                        </m:r>
                      </m:e>
                      <m:sub>
                        <m:r>
                          <a:rPr lang="en-US" altLang="zh-CN" sz="1300" b="1" i="1" dirty="0">
                            <a:latin typeface="Cambria Math" panose="02040503050406030204" pitchFamily="18" charset="0"/>
                          </a:rPr>
                          <m:t>𝒎𝒂𝒙</m:t>
                        </m:r>
                      </m:sub>
                    </m:sSub>
                    <m:r>
                      <a:rPr lang="en-US" altLang="zh-CN" sz="1300" b="1" i="1" dirty="0">
                        <a:latin typeface="Cambria Math" panose="02040503050406030204" pitchFamily="18" charset="0"/>
                      </a:rPr>
                      <m:t>=</m:t>
                    </m:r>
                    <m:r>
                      <a:rPr lang="en-US" altLang="zh-CN" sz="1300" b="1" i="1" dirty="0">
                        <a:latin typeface="Cambria Math" panose="02040503050406030204" pitchFamily="18" charset="0"/>
                      </a:rPr>
                      <m:t>𝑽</m:t>
                    </m:r>
                    <m:r>
                      <a:rPr lang="en-US" altLang="zh-CN" sz="1300" b="1" i="1" dirty="0">
                        <a:latin typeface="Cambria Math" panose="02040503050406030204" pitchFamily="18" charset="0"/>
                      </a:rPr>
                      <m:t>−</m:t>
                    </m:r>
                    <m:r>
                      <a:rPr lang="en-US" altLang="zh-CN" sz="1300" b="1" i="1" dirty="0">
                        <a:latin typeface="Cambria Math" panose="02040503050406030204" pitchFamily="18" charset="0"/>
                      </a:rPr>
                      <m:t>𝟐</m:t>
                    </m:r>
                    <m:rad>
                      <m:radPr>
                        <m:degHide m:val="on"/>
                        <m:ctrlPr>
                          <a:rPr lang="en-US" altLang="zh-CN" sz="1300" b="1" i="1" dirty="0">
                            <a:latin typeface="Cambria Math" panose="02040503050406030204" pitchFamily="18" charset="0"/>
                          </a:rPr>
                        </m:ctrlPr>
                      </m:radPr>
                      <m:deg/>
                      <m:e>
                        <m:r>
                          <a:rPr lang="en-US" altLang="zh-CN" sz="1300" b="1" i="1" dirty="0">
                            <a:latin typeface="Cambria Math" panose="02040503050406030204" pitchFamily="18" charset="0"/>
                          </a:rPr>
                          <m:t>𝑪𝑽</m:t>
                        </m:r>
                      </m:e>
                    </m:rad>
                    <m:r>
                      <a:rPr lang="en-US" altLang="zh-CN" sz="1300" b="1" i="1" dirty="0">
                        <a:latin typeface="Cambria Math" panose="02040503050406030204" pitchFamily="18" charset="0"/>
                      </a:rPr>
                      <m:t>+</m:t>
                    </m:r>
                    <m:r>
                      <a:rPr lang="en-US" altLang="zh-CN" sz="1300" b="1" i="1" dirty="0">
                        <a:latin typeface="Cambria Math" panose="02040503050406030204" pitchFamily="18" charset="0"/>
                      </a:rPr>
                      <m:t>𝑭</m:t>
                    </m:r>
                  </m:oMath>
                </a14:m>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100000"/>
                  </a:lnSpc>
                </a:pP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p:sp>
            <p:nvSpPr>
              <p:cNvPr id="7" name="内容占位符 4"/>
              <p:cNvSpPr txBox="1">
                <a:spLocks noRot="1" noChangeAspect="1" noMove="1" noResize="1" noEditPoints="1" noAdjustHandles="1" noChangeArrowheads="1" noChangeShapeType="1" noTextEdit="1"/>
              </p:cNvSpPr>
              <p:nvPr/>
            </p:nvSpPr>
            <p:spPr>
              <a:xfrm>
                <a:off x="4931923" y="1034229"/>
                <a:ext cx="4149969" cy="5549529"/>
              </a:xfrm>
              <a:prstGeom prst="rect">
                <a:avLst/>
              </a:prstGeom>
              <a:blipFill>
                <a:blip r:embed="rId3"/>
                <a:stretch>
                  <a:fillRect l="-147" t="-220" r="-441"/>
                </a:stretch>
              </a:blipFill>
            </p:spPr>
            <p:txBody>
              <a:bodyPr/>
              <a:lstStyle/>
              <a:p>
                <a:r>
                  <a:rPr lang="zh-CN" altLang="en-US">
                    <a:noFill/>
                  </a:rPr>
                  <a:t> </a:t>
                </a:r>
              </a:p>
            </p:txBody>
          </p:sp>
        </mc:Fallback>
      </mc:AlternateContent>
      <p:sp>
        <p:nvSpPr>
          <p:cNvPr id="6" name="椭圆 5"/>
          <p:cNvSpPr/>
          <p:nvPr/>
        </p:nvSpPr>
        <p:spPr>
          <a:xfrm>
            <a:off x="1085515" y="4839428"/>
            <a:ext cx="133685" cy="315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99681" y="1253608"/>
                <a:ext cx="4600555" cy="338554"/>
              </a:xfrm>
              <a:prstGeom prst="rect">
                <a:avLst/>
              </a:prstGeom>
            </p:spPr>
            <p:txBody>
              <a:bodyPr wrap="none">
                <a:spAutoFit/>
              </a:bodyPr>
              <a:lstStyle/>
              <a:p>
                <a:pPr lvl="1">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若雇主检查的概率为</a:t>
                </a:r>
                <a14:m>
                  <m:oMath xmlns:m="http://schemas.openxmlformats.org/officeDocument/2006/math">
                    <m:r>
                      <a:rPr lang="zh-CN" altLang="en-US" sz="1600" b="1" i="1">
                        <a:latin typeface="Cambria Math" panose="02040503050406030204" pitchFamily="18" charset="0"/>
                      </a:rPr>
                      <m:t>𝜶</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，雇员偷懒的概率为</a:t>
                </a:r>
                <a14:m>
                  <m:oMath xmlns:m="http://schemas.openxmlformats.org/officeDocument/2006/math">
                    <m:r>
                      <a:rPr lang="zh-CN" altLang="en-US" sz="1600" b="1" i="1">
                        <a:latin typeface="Cambria Math" panose="02040503050406030204" pitchFamily="18" charset="0"/>
                      </a:rPr>
                      <m:t>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99681" y="1253608"/>
                <a:ext cx="4600555" cy="338554"/>
              </a:xfrm>
              <a:prstGeom prst="rect">
                <a:avLst/>
              </a:prstGeom>
              <a:blipFill>
                <a:blip r:embed="rId4"/>
                <a:stretch>
                  <a:fillRect t="-3636" b="-25455"/>
                </a:stretch>
              </a:blipFill>
            </p:spPr>
            <p:txBody>
              <a:bodyPr/>
              <a:lstStyle/>
              <a:p>
                <a:r>
                  <a:rPr lang="zh-CN" altLang="en-US">
                    <a:noFill/>
                  </a:rPr>
                  <a:t> </a:t>
                </a:r>
              </a:p>
            </p:txBody>
          </p:sp>
        </mc:Fallback>
      </mc:AlternateContent>
      <p:sp>
        <p:nvSpPr>
          <p:cNvPr id="3" name="矩形 2"/>
          <p:cNvSpPr/>
          <p:nvPr/>
        </p:nvSpPr>
        <p:spPr>
          <a:xfrm>
            <a:off x="508031" y="4685175"/>
            <a:ext cx="4572000" cy="830997"/>
          </a:xfrm>
          <a:prstGeom prst="rect">
            <a:avLst/>
          </a:prstGeom>
        </p:spPr>
        <p:txBody>
          <a:bodyPr>
            <a:spAutoFit/>
          </a:bodyPr>
          <a:lstStyle/>
          <a:p>
            <a:pPr>
              <a:lnSpc>
                <a:spcPct val="100000"/>
              </a:lnSpc>
            </a:pP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混合策略纳什均衡：博弈过程中，博弈方通过概率形式随机从可选策略中选择一个策略而达到的纳什均衡被称为混合策略纳什均衡。</a:t>
            </a:r>
            <a:endParaRPr lang="en-US" altLang="zh-CN" sz="1600" b="1"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9"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混合策略下纳什均衡的例子</a:t>
            </a:r>
          </a:p>
        </p:txBody>
      </p:sp>
      <p:sp>
        <p:nvSpPr>
          <p:cNvPr id="11" name="文本框 10">
            <a:extLst>
              <a:ext uri="{FF2B5EF4-FFF2-40B4-BE49-F238E27FC236}">
                <a16:creationId xmlns:a16="http://schemas.microsoft.com/office/drawing/2014/main" id="{DC8CE518-CAA7-4A85-BF51-BB64D6108382}"/>
              </a:ext>
            </a:extLst>
          </p:cNvPr>
          <p:cNvSpPr txBox="1"/>
          <p:nvPr/>
        </p:nvSpPr>
        <p:spPr>
          <a:xfrm>
            <a:off x="-94545" y="1649782"/>
            <a:ext cx="548093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8.5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雇主</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雇员之间博弈的期望收益</a:t>
            </a:r>
          </a:p>
        </p:txBody>
      </p:sp>
      <p:pic>
        <p:nvPicPr>
          <p:cNvPr id="12" name="图片 11">
            <a:extLst>
              <a:ext uri="{FF2B5EF4-FFF2-40B4-BE49-F238E27FC236}">
                <a16:creationId xmlns:a16="http://schemas.microsoft.com/office/drawing/2014/main" id="{C1F274F1-AD4D-4949-A376-5200CEA69D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894477" y="895029"/>
            <a:ext cx="1426989" cy="3928056"/>
          </a:xfrm>
          <a:prstGeom prst="rect">
            <a:avLst/>
          </a:prstGeom>
        </p:spPr>
      </p:pic>
    </p:spTree>
    <p:extLst>
      <p:ext uri="{BB962C8B-B14F-4D97-AF65-F5344CB8AC3E}">
        <p14:creationId xmlns:p14="http://schemas.microsoft.com/office/powerpoint/2010/main" val="2900681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策梅洛定理</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7F6C61D3-4DFA-4ACB-9FB0-0220164906AD}"/>
              </a:ext>
            </a:extLst>
          </p:cNvPr>
          <p:cNvSpPr/>
          <p:nvPr/>
        </p:nvSpPr>
        <p:spPr>
          <a:xfrm>
            <a:off x="765259" y="1073384"/>
            <a:ext cx="7507705" cy="646331"/>
          </a:xfrm>
          <a:prstGeom prst="rect">
            <a:avLst/>
          </a:prstGeom>
        </p:spPr>
        <p:txBody>
          <a:bodyPr wrap="square">
            <a:spAutoFit/>
          </a:bodyPr>
          <a:lstStyle/>
          <a:p>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策梅洛定理</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latin typeface="Times New Roman" panose="02020603050405020304" pitchFamily="18" charset="0"/>
                <a:ea typeface="华文楷体" panose="02010600040101010101" pitchFamily="2" charset="-122"/>
              </a:rPr>
              <a:t>Zermelo's</a:t>
            </a:r>
            <a:r>
              <a:rPr lang="en-US" altLang="zh-CN" dirty="0">
                <a:latin typeface="Times New Roman" panose="02020603050405020304" pitchFamily="18" charset="0"/>
                <a:ea typeface="华文楷体" panose="02010600040101010101" pitchFamily="2" charset="-122"/>
              </a:rPr>
              <a:t> theorem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对于任意一个有限步的双人完全信息零和动态博弈，一定存在先手必胜策略或后手必胜策略或双方保平策略</a:t>
            </a:r>
            <a:endParaRPr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FEFC5-461D-4684-8193-CF845C990173}"/>
                  </a:ext>
                </a:extLst>
              </p:cNvPr>
              <p:cNvSpPr/>
              <p:nvPr/>
            </p:nvSpPr>
            <p:spPr>
              <a:xfrm>
                <a:off x="322731" y="1891204"/>
                <a:ext cx="8630566" cy="4247317"/>
              </a:xfrm>
              <a:prstGeom prst="rect">
                <a:avLst/>
              </a:prstGeom>
            </p:spPr>
            <p:txBody>
              <a:bodyPr wrap="square">
                <a:spAutoFit/>
              </a:bodyPr>
              <a:lstStyle/>
              <a:p>
                <a:pPr algn="just">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假设双人博弈过程结果只有胜、负、和三种结果，博弈过程最长持续</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步，下面通过数学归纳法来如下证明策梅洛定理：</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当</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先手玩家必选择自己收益最大的策略，若存在获胜的行动，则存在先手必胜策略。若不存在使先手玩家获胜的行动，则先手玩家会选择平局的行动，于是存在双方保平策略。若仅存在后手玩家获胜的行动，则存在后手必胜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假设当</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=1,2…,</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时，均存在先手必胜策略、后手必胜策略或双方保平策略。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当</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时，将先手玩家行动一次后的局势视为开启了一个新的博弈。在这开启的新博弈中，先手玩家为原博弈的后手玩家，新博弈中的后手玩家为原博弈的先手，应用</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中的假设，新开启的博弈必存在先手必胜策略或后手必胜策略或双方保平策略，则原博弈亦必存在后手必胜策略或先手必胜策略或双方保平策略。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spcAft>
                    <a:spcPts val="0"/>
                  </a:spcAft>
                  <a:buFont typeface="+mj-lt"/>
                  <a:buAutoNum type="arabicParen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综上所述，对于任意一个有限步的双人完全信息零和动态博弈，一定存在先手必胜策略或后手必胜策略或双方保平策略。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提醒注意的是，策梅洛定理仅对两人博弈有效，如果博弈竞技者超过了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人，如对于三人博弈，策梅洛定理无法保证三方中一定有一方获胜、其他两方必败或者三方和局的策略。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E7EFEFC5-461D-4684-8193-CF845C990173}"/>
                  </a:ext>
                </a:extLst>
              </p:cNvPr>
              <p:cNvSpPr>
                <a:spLocks noRot="1" noChangeAspect="1" noMove="1" noResize="1" noEditPoints="1" noAdjustHandles="1" noChangeArrowheads="1" noChangeShapeType="1" noTextEdit="1"/>
              </p:cNvSpPr>
              <p:nvPr/>
            </p:nvSpPr>
            <p:spPr>
              <a:xfrm>
                <a:off x="322731" y="1891204"/>
                <a:ext cx="8630566" cy="4247317"/>
              </a:xfrm>
              <a:prstGeom prst="rect">
                <a:avLst/>
              </a:prstGeom>
              <a:blipFill>
                <a:blip r:embed="rId3"/>
                <a:stretch>
                  <a:fillRect l="-636" t="-574" r="-3178" b="-14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965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二、博弈策略求解</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一、博弈论的相关概念</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三、博弈规则设计</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四、非完全信息博弈的实际应用</a:t>
            </a:r>
          </a:p>
        </p:txBody>
      </p:sp>
    </p:spTree>
    <p:extLst>
      <p:ext uri="{BB962C8B-B14F-4D97-AF65-F5344CB8AC3E}">
        <p14:creationId xmlns:p14="http://schemas.microsoft.com/office/powerpoint/2010/main" val="343372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博弈策略求解</a:t>
            </a:r>
          </a:p>
        </p:txBody>
      </p:sp>
      <p:sp>
        <p:nvSpPr>
          <p:cNvPr id="9" name="内容占位符 4"/>
          <p:cNvSpPr txBox="1">
            <a:spLocks/>
          </p:cNvSpPr>
          <p:nvPr/>
        </p:nvSpPr>
        <p:spPr>
          <a:xfrm>
            <a:off x="792923" y="1259769"/>
            <a:ext cx="7558154" cy="495428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动机</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博弈论提供了许多问题的数学模型</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纳什定理确定了博弈过程问题存在解</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人工智能的方法可用来求解均衡局面或者最优策略</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pPr>
            <a:endParaRPr lang="en-US" altLang="zh-CN" sz="1800" b="1"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主要问题</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如何高效求解博弈参与者的策略以及博弈的均衡局势？</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pPr>
            <a:endParaRPr lang="en-US" altLang="zh-CN" sz="1800" b="1" dirty="0">
              <a:latin typeface="华文楷体" panose="02010600040101010101" pitchFamily="2" charset="-122"/>
              <a:ea typeface="华文楷体" panose="02010600040101010101" pitchFamily="2" charset="-122"/>
              <a:cs typeface="Times New Roman" panose="02020603050405020304" pitchFamily="18" charset="0"/>
            </a:endParaRPr>
          </a:p>
          <a:p>
            <a:pPr>
              <a:lnSpc>
                <a:spcPct val="100000"/>
              </a:lnSpc>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应用领域</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大规模搜索空间的问题求解：围棋</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非完全信息博弈问题求解：德州扑克</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网络对战游戏智能：</a:t>
            </a:r>
            <a:r>
              <a:rPr lang="en-US" altLang="zh-CN" b="1" dirty="0" err="1">
                <a:latin typeface="华文楷体" panose="02010600040101010101" pitchFamily="2" charset="-122"/>
                <a:ea typeface="华文楷体" panose="02010600040101010101" pitchFamily="2" charset="-122"/>
                <a:cs typeface="Times New Roman" panose="02020603050405020304" pitchFamily="18" charset="0"/>
              </a:rPr>
              <a:t>Dota</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、星球大战</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a:p>
            <a:pPr lvl="1">
              <a:lnSpc>
                <a:spcPct val="100000"/>
              </a:lnSpc>
            </a:pP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动态博弈的均衡解：厂家竞争、信息安全</a:t>
            </a:r>
            <a:endParaRPr lang="en-US"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7692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Regret Minimization</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若干定义</a:t>
            </a:r>
          </a:p>
        </p:txBody>
      </p:sp>
      <mc:AlternateContent xmlns:mc="http://schemas.openxmlformats.org/markup-compatibility/2006" xmlns:a14="http://schemas.microsoft.com/office/drawing/2010/main">
        <mc:Choice Requires="a14">
          <p:sp>
            <p:nvSpPr>
              <p:cNvPr id="5" name="内容占位符 4"/>
              <p:cNvSpPr txBox="1">
                <a:spLocks/>
              </p:cNvSpPr>
              <p:nvPr/>
            </p:nvSpPr>
            <p:spPr>
              <a:xfrm>
                <a:off x="212859" y="857434"/>
                <a:ext cx="8400422" cy="580085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50000"/>
                  </a:lnSpc>
                </a:pP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250000"/>
                  </a:lnSpc>
                </a:pPr>
                <a:r>
                  <a:rPr lang="zh-CN" altLang="zh-CN" dirty="0"/>
                  <a:t>对于一个有</a:t>
                </a:r>
                <a14:m>
                  <m:oMath xmlns:m="http://schemas.openxmlformats.org/officeDocument/2006/math">
                    <m:r>
                      <a:rPr lang="en-US" altLang="zh-CN" i="1">
                        <a:latin typeface="Cambria Math" panose="02040503050406030204" pitchFamily="18" charset="0"/>
                      </a:rPr>
                      <m:t>𝑁</m:t>
                    </m:r>
                  </m:oMath>
                </a14:m>
                <a:r>
                  <a:rPr lang="zh-CN" altLang="zh-CN" dirty="0"/>
                  <a:t>个玩家参加的博弈，玩家</a:t>
                </a:r>
                <a14:m>
                  <m:oMath xmlns:m="http://schemas.openxmlformats.org/officeDocument/2006/math">
                    <m:r>
                      <a:rPr lang="en-US" altLang="zh-CN" i="1">
                        <a:latin typeface="Cambria Math" panose="02040503050406030204" pitchFamily="18" charset="0"/>
                      </a:rPr>
                      <m:t>𝑖</m:t>
                    </m:r>
                  </m:oMath>
                </a14:m>
                <a:r>
                  <a:rPr lang="zh-CN" altLang="zh-CN" dirty="0"/>
                  <a:t>在博弈中采取的策略记为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sub>
                    </m:sSub>
                  </m:oMath>
                </a14:m>
                <a:r>
                  <a:rPr lang="zh-CN" altLang="zh-CN" dirty="0"/>
                  <a:t>。</a:t>
                </a:r>
                <a:endParaRPr lang="en-US" altLang="zh-CN" dirty="0"/>
              </a:p>
              <a:p>
                <a:pPr algn="just">
                  <a:lnSpc>
                    <a:spcPct val="250000"/>
                  </a:lnSpc>
                </a:pPr>
                <a:r>
                  <a:rPr lang="zh-CN" altLang="zh-CN" dirty="0"/>
                  <a:t>对于所有玩家来说，他们的所有策略构成了一个策略组合，记作</a:t>
                </a:r>
                <a14:m>
                  <m:oMath xmlns:m="http://schemas.openxmlformats.org/officeDocument/2006/math">
                    <m:r>
                      <a:rPr lang="en-US" altLang="zh-CN" i="1">
                        <a:latin typeface="Cambria Math" panose="02040503050406030204" pitchFamily="18" charset="0"/>
                      </a:rPr>
                      <m:t>𝜎</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a14:m>
                <a:r>
                  <a:rPr lang="zh-CN" altLang="zh-CN" dirty="0"/>
                  <a:t>。策略组中，除玩家</a:t>
                </a:r>
                <a14:m>
                  <m:oMath xmlns:m="http://schemas.openxmlformats.org/officeDocument/2006/math">
                    <m:r>
                      <a:rPr lang="en-US" altLang="zh-CN" i="1">
                        <a:latin typeface="Cambria Math" panose="02040503050406030204" pitchFamily="18" charset="0"/>
                      </a:rPr>
                      <m:t>𝑖</m:t>
                    </m:r>
                  </m:oMath>
                </a14:m>
                <a:r>
                  <a:rPr lang="zh-CN" altLang="zh-CN" dirty="0"/>
                  <a:t>外，其他玩家的策略组合记作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𝜎</m:t>
                        </m:r>
                      </m:e>
                      <m:sub>
                        <m:r>
                          <a:rPr lang="en-US" altLang="zh-CN" i="1">
                            <a:latin typeface="Cambria Math" panose="02040503050406030204" pitchFamily="18" charset="0"/>
                          </a:rPr>
                          <m:t>𝑁</m:t>
                        </m:r>
                      </m:sub>
                    </m:sSub>
                    <m:r>
                      <a:rPr lang="en-US" altLang="zh-CN" i="1">
                        <a:latin typeface="Cambria Math" panose="02040503050406030204" pitchFamily="18" charset="0"/>
                      </a:rPr>
                      <m:t>}</m:t>
                    </m:r>
                  </m:oMath>
                </a14:m>
                <a:r>
                  <a:rPr lang="zh-CN" altLang="zh-CN" dirty="0"/>
                  <a:t>。</a:t>
                </a:r>
              </a:p>
              <a:p>
                <a:pPr algn="just">
                  <a:lnSpc>
                    <a:spcPct val="150000"/>
                  </a:lnSpc>
                </a:pP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内容占位符 4"/>
              <p:cNvSpPr txBox="1">
                <a:spLocks noRot="1" noChangeAspect="1" noMove="1" noResize="1" noEditPoints="1" noAdjustHandles="1" noChangeArrowheads="1" noChangeShapeType="1" noTextEdit="1"/>
              </p:cNvSpPr>
              <p:nvPr/>
            </p:nvSpPr>
            <p:spPr>
              <a:xfrm>
                <a:off x="212859" y="857434"/>
                <a:ext cx="8400422" cy="5800859"/>
              </a:xfrm>
              <a:prstGeom prst="rect">
                <a:avLst/>
              </a:prstGeom>
              <a:blipFill>
                <a:blip r:embed="rId3"/>
                <a:stretch>
                  <a:fillRect l="-726" r="-8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9097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8623025"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最优反应策略</a:t>
            </a:r>
          </a:p>
        </p:txBody>
      </p:sp>
      <mc:AlternateContent xmlns:mc="http://schemas.openxmlformats.org/markup-compatibility/2006" xmlns:a14="http://schemas.microsoft.com/office/drawing/2010/main">
        <mc:Choice Requires="a14">
          <p:sp>
            <p:nvSpPr>
              <p:cNvPr id="5" name="内容占位符 4"/>
              <p:cNvSpPr txBox="1">
                <a:spLocks/>
              </p:cNvSpPr>
              <p:nvPr/>
            </p:nvSpPr>
            <p:spPr>
              <a:xfrm>
                <a:off x="316523" y="1100859"/>
                <a:ext cx="851095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200000"/>
                  </a:lnSpc>
                </a:pPr>
                <a:r>
                  <a:rPr lang="zh-CN" altLang="zh-CN" dirty="0"/>
                  <a:t>给定策略组合</a:t>
                </a:r>
                <a14:m>
                  <m:oMath xmlns:m="http://schemas.openxmlformats.org/officeDocument/2006/math">
                    <m:r>
                      <a:rPr lang="en-US" altLang="zh-CN" i="1">
                        <a:latin typeface="Cambria Math" panose="02040503050406030204" pitchFamily="18" charset="0"/>
                      </a:rPr>
                      <m:t>𝜎</m:t>
                    </m:r>
                  </m:oMath>
                </a14:m>
                <a:r>
                  <a:rPr lang="zh-CN" altLang="zh-CN" dirty="0"/>
                  <a:t>，玩家</a:t>
                </a:r>
                <a14:m>
                  <m:oMath xmlns:m="http://schemas.openxmlformats.org/officeDocument/2006/math">
                    <m:r>
                      <a:rPr lang="en-US" altLang="zh-CN" i="1">
                        <a:latin typeface="Cambria Math" panose="02040503050406030204" pitchFamily="18" charset="0"/>
                      </a:rPr>
                      <m:t>𝑖</m:t>
                    </m:r>
                  </m:oMath>
                </a14:m>
                <a:r>
                  <a:rPr lang="zh-CN" altLang="zh-CN" dirty="0"/>
                  <a:t>在终结局势下的收益记作</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𝜎</m:t>
                    </m:r>
                    <m:r>
                      <a:rPr lang="en-US" altLang="zh-CN" i="1">
                        <a:latin typeface="Cambria Math" panose="02040503050406030204" pitchFamily="18" charset="0"/>
                      </a:rPr>
                      <m:t>)</m:t>
                    </m:r>
                  </m:oMath>
                </a14:m>
                <a:r>
                  <a:rPr lang="zh-CN" altLang="zh-CN" dirty="0"/>
                  <a:t>。</a:t>
                </a:r>
                <a:endParaRPr lang="en-US" altLang="zh-CN" dirty="0"/>
              </a:p>
              <a:p>
                <a:pPr>
                  <a:lnSpc>
                    <a:spcPct val="200000"/>
                  </a:lnSpc>
                </a:pPr>
                <a:r>
                  <a:rPr lang="zh-CN" altLang="zh-CN" dirty="0"/>
                  <a:t>在给定其他玩家的策略组合</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m:t>
                        </m:r>
                        <m:r>
                          <a:rPr lang="en-US" altLang="zh-CN" i="1">
                            <a:latin typeface="Cambria Math" panose="02040503050406030204" pitchFamily="18" charset="0"/>
                          </a:rPr>
                          <m:t>𝑖</m:t>
                        </m:r>
                      </m:sub>
                    </m:sSub>
                  </m:oMath>
                </a14:m>
                <a:r>
                  <a:rPr lang="zh-CN" altLang="zh-CN" dirty="0"/>
                  <a:t>的情况下，对玩家</a:t>
                </a:r>
                <a14:m>
                  <m:oMath xmlns:m="http://schemas.openxmlformats.org/officeDocument/2006/math">
                    <m:r>
                      <a:rPr lang="en-US" altLang="zh-CN" i="1">
                        <a:latin typeface="Cambria Math" panose="02040503050406030204" pitchFamily="18" charset="0"/>
                      </a:rPr>
                      <m:t>𝑖</m:t>
                    </m:r>
                  </m:oMath>
                </a14:m>
                <a:r>
                  <a:rPr lang="zh-CN" altLang="zh-CN" dirty="0"/>
                  <a:t>而言的</a:t>
                </a:r>
                <a:r>
                  <a:rPr lang="zh-CN" altLang="zh-CN" sz="2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最优反应策略</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a14:m>
                <a:r>
                  <a:rPr lang="zh-CN" altLang="zh-CN" dirty="0"/>
                  <a:t>满足如下条件：</a:t>
                </a:r>
              </a:p>
              <a:p>
                <a:pPr marL="0" indent="0">
                  <a:lnSpc>
                    <a:spcPct val="20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m:t>
                              </m:r>
                              <m:r>
                                <a:rPr lang="en-US" altLang="zh-CN" i="1">
                                  <a:latin typeface="Cambria Math" panose="02040503050406030204" pitchFamily="18" charset="0"/>
                                </a:rPr>
                                <m:t>𝑖</m:t>
                              </m:r>
                            </m:sub>
                          </m:sSub>
                        </m:e>
                      </m:d>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max</m:t>
                              </m:r>
                            </m:e>
                            <m:lim>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Σ</m:t>
                                  </m:r>
                                </m:e>
                                <m:sub>
                                  <m:r>
                                    <a:rPr lang="en-US" altLang="zh-CN" i="1">
                                      <a:latin typeface="Cambria Math" panose="02040503050406030204" pitchFamily="18" charset="0"/>
                                    </a:rPr>
                                    <m:t>𝑖</m:t>
                                  </m:r>
                                </m:sub>
                              </m:sSub>
                            </m:lim>
                          </m:limLow>
                        </m:fName>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𝜎</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e>
                      </m:func>
                    </m:oMath>
                  </m:oMathPara>
                </a14:m>
                <a:endParaRPr lang="zh-CN" altLang="zh-CN" dirty="0"/>
              </a:p>
              <a:p>
                <a:pPr marL="0" indent="0">
                  <a:lnSpc>
                    <a:spcPct val="200000"/>
                  </a:lnSpc>
                  <a:buNone/>
                </a:pP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Σ</m:t>
                        </m:r>
                      </m:e>
                      <m:sub>
                        <m:r>
                          <a:rPr lang="en-US" altLang="zh-CN" i="1">
                            <a:latin typeface="Cambria Math" panose="02040503050406030204" pitchFamily="18" charset="0"/>
                          </a:rPr>
                          <m:t>𝑖</m:t>
                        </m:r>
                      </m:sub>
                    </m:sSub>
                  </m:oMath>
                </a14:m>
                <a:r>
                  <a:rPr lang="zh-CN" altLang="zh-CN" dirty="0"/>
                  <a:t>是玩家</a:t>
                </a:r>
                <a14:m>
                  <m:oMath xmlns:m="http://schemas.openxmlformats.org/officeDocument/2006/math">
                    <m:r>
                      <a:rPr lang="en-US" altLang="zh-CN" i="1">
                        <a:latin typeface="Cambria Math" panose="02040503050406030204" pitchFamily="18" charset="0"/>
                      </a:rPr>
                      <m:t>𝑖</m:t>
                    </m:r>
                  </m:oMath>
                </a14:m>
                <a:r>
                  <a:rPr lang="zh-CN" altLang="zh-CN" dirty="0"/>
                  <a:t>可以选择的所有策略，如上条件表示当玩家</a:t>
                </a:r>
                <a14:m>
                  <m:oMath xmlns:m="http://schemas.openxmlformats.org/officeDocument/2006/math">
                    <m:r>
                      <a:rPr lang="en-US" altLang="zh-CN" i="1">
                        <a:latin typeface="Cambria Math" panose="02040503050406030204" pitchFamily="18" charset="0"/>
                      </a:rPr>
                      <m:t>𝑖</m:t>
                    </m:r>
                  </m:oMath>
                </a14:m>
                <a:r>
                  <a:rPr lang="zh-CN" altLang="zh-CN" dirty="0"/>
                  <a:t>采用最优反应策略时，玩家</a:t>
                </a:r>
                <a14:m>
                  <m:oMath xmlns:m="http://schemas.openxmlformats.org/officeDocument/2006/math">
                    <m:r>
                      <a:rPr lang="en-US" altLang="zh-CN" i="1">
                        <a:latin typeface="Cambria Math" panose="02040503050406030204" pitchFamily="18" charset="0"/>
                      </a:rPr>
                      <m:t>𝑖</m:t>
                    </m:r>
                  </m:oMath>
                </a14:m>
                <a:r>
                  <a:rPr lang="zh-CN" altLang="zh-CN" dirty="0"/>
                  <a:t>能够获得最大收益。</a:t>
                </a:r>
              </a:p>
              <a:p>
                <a:pPr>
                  <a:lnSpc>
                    <a:spcPct val="100000"/>
                  </a:lnSpc>
                </a:pP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buNone/>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内容占位符 4"/>
              <p:cNvSpPr txBox="1">
                <a:spLocks noRot="1" noChangeAspect="1" noMove="1" noResize="1" noEditPoints="1" noAdjustHandles="1" noChangeArrowheads="1" noChangeShapeType="1" noTextEdit="1"/>
              </p:cNvSpPr>
              <p:nvPr/>
            </p:nvSpPr>
            <p:spPr>
              <a:xfrm>
                <a:off x="316523" y="1100859"/>
                <a:ext cx="8510954" cy="4351339"/>
              </a:xfrm>
              <a:prstGeom prst="rect">
                <a:avLst/>
              </a:prstGeom>
              <a:blipFill>
                <a:blip r:embed="rId3"/>
                <a:stretch>
                  <a:fillRect l="-860" b="-16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975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二、博弈策略求解</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一、博弈论的相关概念</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三、博弈规则设计</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四、非完全信息博弈的实际应用</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8623025"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虚拟遗憾最小化算法：</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纳什均衡</a:t>
            </a:r>
          </a:p>
        </p:txBody>
      </p:sp>
      <mc:AlternateContent xmlns:mc="http://schemas.openxmlformats.org/markup-compatibility/2006" xmlns:a14="http://schemas.microsoft.com/office/drawing/2010/main">
        <mc:Choice Requires="a14">
          <p:sp>
            <p:nvSpPr>
              <p:cNvPr id="5" name="内容占位符 4"/>
              <p:cNvSpPr txBox="1">
                <a:spLocks/>
              </p:cNvSpPr>
              <p:nvPr/>
            </p:nvSpPr>
            <p:spPr>
              <a:xfrm>
                <a:off x="316523" y="1100859"/>
                <a:ext cx="851095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zh-CN" sz="2000" dirty="0"/>
                  <a:t>在策略组合</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oMath>
                </a14:m>
                <a:r>
                  <a:rPr lang="zh-CN" altLang="zh-CN" sz="2000" dirty="0"/>
                  <a:t>中，如果每个玩家的策略相对于其他玩家的策略而言都是最佳反应策略，那么策略组合</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oMath>
                </a14:m>
                <a:r>
                  <a:rPr lang="zh-CN" altLang="zh-CN" sz="2000" dirty="0"/>
                  <a:t>就是一个</a:t>
                </a:r>
                <a:r>
                  <a:rPr lang="zh-CN" altLang="zh-CN"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纳什均衡（</a:t>
                </a:r>
                <a:r>
                  <a:rPr lang="en-US" altLang="zh-CN"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Nash equilibrium</a:t>
                </a:r>
                <a:r>
                  <a:rPr lang="zh-CN" altLang="zh-CN"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）策略</a:t>
                </a:r>
                <a:r>
                  <a:rPr lang="zh-CN" altLang="zh-CN" sz="2000" dirty="0"/>
                  <a:t>。</a:t>
                </a:r>
                <a:endParaRPr lang="en-US" altLang="zh-CN" sz="2000" dirty="0"/>
              </a:p>
              <a:p>
                <a:pPr marL="0" indent="0" algn="ctr">
                  <a:lnSpc>
                    <a:spcPct val="150000"/>
                  </a:lnSpc>
                  <a:buNone/>
                </a:pPr>
                <a:r>
                  <a:rPr lang="zh-CN" altLang="zh-CN" sz="2000" dirty="0"/>
                  <a:t>策略组</a:t>
                </a:r>
                <a14:m>
                  <m:oMath xmlns:m="http://schemas.openxmlformats.org/officeDocument/2006/math">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1</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𝑁</m:t>
                            </m:r>
                          </m:sub>
                          <m:sup>
                            <m:r>
                              <a:rPr lang="en-US" altLang="zh-CN" sz="2000" i="1">
                                <a:latin typeface="Cambria Math" panose="02040503050406030204" pitchFamily="18" charset="0"/>
                              </a:rPr>
                              <m:t>∗</m:t>
                            </m:r>
                          </m:sup>
                        </m:sSubSup>
                      </m:e>
                    </m:d>
                  </m:oMath>
                </a14:m>
                <a:r>
                  <a:rPr lang="zh-CN" altLang="zh-CN" sz="2000" dirty="0"/>
                  <a:t>对任意玩家</a:t>
                </a:r>
                <a14:m>
                  <m:oMath xmlns:m="http://schemas.openxmlformats.org/officeDocument/2006/math">
                    <m:r>
                      <a:rPr lang="en-US" altLang="zh-CN" sz="2000" i="1">
                        <a:latin typeface="Cambria Math" panose="02040503050406030204" pitchFamily="18" charset="0"/>
                      </a:rPr>
                      <m:t>𝑖</m:t>
                    </m:r>
                    <m:r>
                      <a:rPr lang="en-US" altLang="zh-CN" sz="2000" i="1">
                        <a:latin typeface="Cambria Math" panose="02040503050406030204" pitchFamily="18" charset="0"/>
                      </a:rPr>
                      <m:t>=1,..,</m:t>
                    </m:r>
                    <m:r>
                      <a:rPr lang="en-US" altLang="zh-CN" sz="2000" i="1">
                        <a:latin typeface="Cambria Math" panose="02040503050406030204" pitchFamily="18" charset="0"/>
                      </a:rPr>
                      <m:t>𝑁</m:t>
                    </m:r>
                  </m:oMath>
                </a14:m>
                <a:r>
                  <a:rPr lang="zh-CN" altLang="zh-CN" sz="2000" dirty="0"/>
                  <a:t>，满足如下条件：</a:t>
                </a:r>
                <a:endParaRPr lang="en-US" altLang="zh-CN" sz="2000" i="1"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sub>
                      </m:sSub>
                      <m:d>
                        <m:dPr>
                          <m:ctrlPr>
                            <a:rPr lang="zh-CN" altLang="zh-CN" sz="2000" i="1">
                              <a:latin typeface="Cambria Math" panose="02040503050406030204" pitchFamily="18" charset="0"/>
                            </a:rPr>
                          </m:ctrlPr>
                        </m:dPr>
                        <m:e>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𝜎</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func>
                        <m:funcPr>
                          <m:ctrlPr>
                            <a:rPr lang="zh-CN" altLang="zh-CN" sz="2000" i="1">
                              <a:latin typeface="Cambria Math" panose="02040503050406030204" pitchFamily="18" charset="0"/>
                            </a:rPr>
                          </m:ctrlPr>
                        </m:funcPr>
                        <m:fName>
                          <m:limLow>
                            <m:limLowPr>
                              <m:ctrlPr>
                                <a:rPr lang="zh-CN"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Σ</m:t>
                                  </m:r>
                                </m:e>
                                <m:sub>
                                  <m:r>
                                    <a:rPr lang="en-US" altLang="zh-CN" sz="2000" i="1">
                                      <a:latin typeface="Cambria Math" panose="02040503050406030204" pitchFamily="18" charset="0"/>
                                    </a:rPr>
                                    <m:t>𝑖</m:t>
                                  </m:r>
                                </m:sub>
                              </m:sSub>
                            </m:lim>
                          </m:limLow>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1</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𝜎</m:t>
                              </m:r>
                            </m:e>
                            <m:sub>
                              <m:r>
                                <a:rPr lang="en-US" altLang="zh-CN" sz="2000" i="1">
                                  <a:latin typeface="Cambria Math" panose="02040503050406030204" pitchFamily="18" charset="0"/>
                                </a:rPr>
                                <m:t>𝑁</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e>
                      </m:func>
                    </m:oMath>
                  </m:oMathPara>
                </a14:m>
                <a:endParaRPr lang="zh-CN" altLang="zh-CN" sz="2000" dirty="0"/>
              </a:p>
              <a:p>
                <a:pPr>
                  <a:lnSpc>
                    <a:spcPct val="150000"/>
                  </a:lnSpc>
                </a:pPr>
                <a:endParaRPr lang="en-US" altLang="zh-CN" sz="2000" dirty="0"/>
              </a:p>
              <a:p>
                <a:pPr>
                  <a:lnSpc>
                    <a:spcPct val="150000"/>
                  </a:lnSpc>
                </a:pPr>
                <a:r>
                  <a:rPr lang="zh-CN" altLang="zh-CN" sz="2000" dirty="0"/>
                  <a:t>在博弈策略求解的过程中，希望求解得到每个玩家最优反应策略，若所有玩家都是理性的，则算法求解最优反应策略就是一个纳什均衡。考虑到计算资源有限这一前提，难以通过遍历博弈中所有策略组合来找到一个最优反应策略，因此需要找到一种能快速发现近似纳什均衡的方法。</a:t>
                </a:r>
              </a:p>
              <a:p>
                <a:pPr>
                  <a:lnSpc>
                    <a:spcPct val="100000"/>
                  </a:lnSpc>
                </a:pP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buNone/>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内容占位符 4"/>
              <p:cNvSpPr txBox="1">
                <a:spLocks noRot="1" noChangeAspect="1" noMove="1" noResize="1" noEditPoints="1" noAdjustHandles="1" noChangeArrowheads="1" noChangeShapeType="1" noTextEdit="1"/>
              </p:cNvSpPr>
              <p:nvPr/>
            </p:nvSpPr>
            <p:spPr>
              <a:xfrm>
                <a:off x="316523" y="1100859"/>
                <a:ext cx="8510954" cy="4351339"/>
              </a:xfrm>
              <a:prstGeom prst="rect">
                <a:avLst/>
              </a:prstGeom>
              <a:blipFill>
                <a:blip r:embed="rId3"/>
                <a:stretch>
                  <a:fillRect l="-645" r="-501" b="-24684"/>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F8489923-4A13-48D4-A037-3282686E894A}"/>
              </a:ext>
            </a:extLst>
          </p:cNvPr>
          <p:cNvSpPr/>
          <p:nvPr/>
        </p:nvSpPr>
        <p:spPr>
          <a:xfrm>
            <a:off x="611410" y="2537827"/>
            <a:ext cx="8322327" cy="1481621"/>
          </a:xfrm>
          <a:prstGeom prst="roundRect">
            <a:avLst/>
          </a:prstGeom>
          <a:solidFill>
            <a:schemeClr val="accent6">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067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8623025"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 </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ED5BD3B4-0374-4D6F-87CA-CBB35C47181C}"/>
              </a:ext>
            </a:extLst>
          </p:cNvPr>
          <p:cNvSpPr/>
          <p:nvPr/>
        </p:nvSpPr>
        <p:spPr>
          <a:xfrm>
            <a:off x="188466" y="1115462"/>
            <a:ext cx="8623025" cy="465961"/>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遗憾最小化算法是一种根据以往博弈过程中所得遗憾程度来选择未来行为的方法。</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56B1E67-74E0-4CA7-B5E5-69CBDEB71728}"/>
                  </a:ext>
                </a:extLst>
              </p:cNvPr>
              <p:cNvSpPr/>
              <p:nvPr/>
            </p:nvSpPr>
            <p:spPr>
              <a:xfrm>
                <a:off x="361848" y="1839451"/>
                <a:ext cx="8420304" cy="331590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在过去</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轮中采取策略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的累加遗憾值定义如下：</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sup>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p>
                              </m:sSubSup>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p>
                              </m:sSup>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r">
                  <a:lnSpc>
                    <a:spcPct val="150000"/>
                  </a:lnSpc>
                  <a:spcAft>
                    <a:spcPts val="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分别表示第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轮中所有玩家的策略组合和除了玩家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以外的策略组合。简单地说，累加遗憾值代表着在过去</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在每一轮中选择策略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所得收益与采取其他策略所得收益之差的累加。</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856B1E67-74E0-4CA7-B5E5-69CBDEB71728}"/>
                  </a:ext>
                </a:extLst>
              </p:cNvPr>
              <p:cNvSpPr>
                <a:spLocks noRot="1" noChangeAspect="1" noMove="1" noResize="1" noEditPoints="1" noAdjustHandles="1" noChangeArrowheads="1" noChangeShapeType="1" noTextEdit="1"/>
              </p:cNvSpPr>
              <p:nvPr/>
            </p:nvSpPr>
            <p:spPr>
              <a:xfrm>
                <a:off x="361848" y="1839451"/>
                <a:ext cx="8420304" cy="3315908"/>
              </a:xfrm>
              <a:prstGeom prst="rect">
                <a:avLst/>
              </a:prstGeom>
              <a:blipFill>
                <a:blip r:embed="rId3"/>
                <a:stretch>
                  <a:fillRect l="-579" r="-3256" b="-2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925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D41F88B-A880-4EB5-8B6E-428BE429274D}"/>
                  </a:ext>
                </a:extLst>
              </p:cNvPr>
              <p:cNvSpPr/>
              <p:nvPr/>
            </p:nvSpPr>
            <p:spPr>
              <a:xfrm>
                <a:off x="518322" y="1190182"/>
                <a:ext cx="7809073" cy="3223703"/>
              </a:xfrm>
              <a:prstGeom prst="rect">
                <a:avLst/>
              </a:prstGeom>
            </p:spPr>
            <p:txBody>
              <a:bodyPr wrap="square">
                <a:spAutoFit/>
              </a:bodyPr>
              <a:lstStyle/>
              <a:p>
                <a:pPr indent="266700" algn="just">
                  <a:lnSpc>
                    <a:spcPct val="20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在得到玩家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的所有可选策略的遗憾值后，可以根据遗憾值的大小来选择后续第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轮博弈的策略，这种选择方式被称为</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遗憾匹配</a:t>
                </a:r>
                <a:r>
                  <a:rPr lang="en-US" altLang="zh-CN"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[Greenwald 2006]</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。当然，通常遗憾值为负数的策略被认为不能提升下一时刻收益，所以如下定义有效遗憾值：</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Aft>
                    <a:spcPts val="0"/>
                  </a:spcAft>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max</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),0</m:t>
                          </m:r>
                        </m:e>
                      </m:d>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7D41F88B-A880-4EB5-8B6E-428BE429274D}"/>
                  </a:ext>
                </a:extLst>
              </p:cNvPr>
              <p:cNvSpPr>
                <a:spLocks noRot="1" noChangeAspect="1" noMove="1" noResize="1" noEditPoints="1" noAdjustHandles="1" noChangeArrowheads="1" noChangeShapeType="1" noTextEdit="1"/>
              </p:cNvSpPr>
              <p:nvPr/>
            </p:nvSpPr>
            <p:spPr>
              <a:xfrm>
                <a:off x="518322" y="1190182"/>
                <a:ext cx="7809073" cy="3223703"/>
              </a:xfrm>
              <a:prstGeom prst="rect">
                <a:avLst/>
              </a:prstGeom>
              <a:blipFill>
                <a:blip r:embed="rId3"/>
                <a:stretch>
                  <a:fillRect l="-625" r="-3591"/>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E45F8618-6071-4A59-8681-B7E2DF8634F4}"/>
              </a:ext>
            </a:extLst>
          </p:cNvPr>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有效遗憾值</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03329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有效遗憾值</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83B61BB-D8E6-4944-B96E-2A0A68313327}"/>
                  </a:ext>
                </a:extLst>
              </p:cNvPr>
              <p:cNvSpPr txBox="1"/>
              <p:nvPr/>
            </p:nvSpPr>
            <p:spPr>
              <a:xfrm>
                <a:off x="177273" y="1081543"/>
                <a:ext cx="8866915" cy="485710"/>
              </a:xfrm>
              <a:prstGeom prst="rect">
                <a:avLst/>
              </a:prstGeom>
              <a:noFill/>
            </p:spPr>
            <p:txBody>
              <a:bodyPr wrap="square">
                <a:spAutoFit/>
              </a:bodyPr>
              <a:lstStyle/>
              <a:p>
                <a:pPr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利用有效遗憾值的遗憾匹配可得到玩家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轮后第</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轮选择策略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83B61BB-D8E6-4944-B96E-2A0A68313327}"/>
                  </a:ext>
                </a:extLst>
              </p:cNvPr>
              <p:cNvSpPr txBox="1">
                <a:spLocks noRot="1" noChangeAspect="1" noMove="1" noResize="1" noEditPoints="1" noAdjustHandles="1" noChangeArrowheads="1" noChangeShapeType="1" noTextEdit="1"/>
              </p:cNvSpPr>
              <p:nvPr/>
            </p:nvSpPr>
            <p:spPr>
              <a:xfrm>
                <a:off x="177273" y="1081543"/>
                <a:ext cx="8866915" cy="485710"/>
              </a:xfrm>
              <a:prstGeom prst="rect">
                <a:avLst/>
              </a:prstGeom>
              <a:blipFill>
                <a:blip r:embed="rId3"/>
                <a:stretch>
                  <a:fillRect l="-550" r="-3162"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A5E122F-8118-4322-A297-753C97E8D6E0}"/>
                  </a:ext>
                </a:extLst>
              </p:cNvPr>
              <p:cNvSpPr txBox="1"/>
              <p:nvPr/>
            </p:nvSpPr>
            <p:spPr>
              <a:xfrm>
                <a:off x="177273" y="2042246"/>
                <a:ext cx="8255358" cy="1663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um>
                                  <m:den>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if</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&gt;0</m:t>
                                </m:r>
                              </m:e>
                            </m:m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kern="100">
                                    <a:effectLst/>
                                    <a:latin typeface="Times New Roman" panose="02020603050405020304" pitchFamily="18" charset="0"/>
                                    <a:ea typeface="华文楷体" panose="02010600040101010101" pitchFamily="2" charset="-122"/>
                                    <a:cs typeface="Times New Roman" panose="02020603050405020304" pitchFamily="18" charset="0"/>
                                  </a:rPr>
                                  <m:t>otherwise</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e>
                            </m:mr>
                          </m:m>
                        </m:e>
                      </m:d>
                    </m:oMath>
                  </m:oMathPara>
                </a14:m>
                <a:endParaRPr lang="zh-CN" altLang="en-US" dirty="0"/>
              </a:p>
            </p:txBody>
          </p:sp>
        </mc:Choice>
        <mc:Fallback xmlns="">
          <p:sp>
            <p:nvSpPr>
              <p:cNvPr id="10" name="文本框 9">
                <a:extLst>
                  <a:ext uri="{FF2B5EF4-FFF2-40B4-BE49-F238E27FC236}">
                    <a16:creationId xmlns:a16="http://schemas.microsoft.com/office/drawing/2014/main" id="{8A5E122F-8118-4322-A297-753C97E8D6E0}"/>
                  </a:ext>
                </a:extLst>
              </p:cNvPr>
              <p:cNvSpPr txBox="1">
                <a:spLocks noRot="1" noChangeAspect="1" noMove="1" noResize="1" noEditPoints="1" noAdjustHandles="1" noChangeArrowheads="1" noChangeShapeType="1" noTextEdit="1"/>
              </p:cNvSpPr>
              <p:nvPr/>
            </p:nvSpPr>
            <p:spPr>
              <a:xfrm>
                <a:off x="177273" y="2042246"/>
                <a:ext cx="8255358" cy="166301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52BA373-9C41-4333-848D-273E28EFB719}"/>
                  </a:ext>
                </a:extLst>
              </p:cNvPr>
              <p:cNvSpPr/>
              <p:nvPr/>
            </p:nvSpPr>
            <p:spPr>
              <a:xfrm>
                <a:off x="218940" y="4180258"/>
                <a:ext cx="8825248" cy="1770869"/>
              </a:xfrm>
              <a:prstGeom prst="rect">
                <a:avLst/>
              </a:prstGeom>
            </p:spPr>
            <p:txBody>
              <a:bodyPr wrap="square">
                <a:spAutoFit/>
              </a:bodyPr>
              <a:lstStyle/>
              <a:p>
                <a:pPr indent="266700" algn="just">
                  <a:spcAft>
                    <a:spcPts val="0"/>
                  </a:spcAft>
                </a:pP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Σ</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所有策略的总数。显然，如果在过往</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轮中策略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所带来的遗憾值大、其他策略</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所带来的遗憾值小，则在第</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轮选择策略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的概率值</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就大。也就是说，带来越大遗憾值的策略具有更高的价值，因此其在后续被选择的概率就应该越大。如果没有一个能够提升前</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轮收益的策略，则在后续轮次中随机选择一种策略。依照一定的概率选择行动是为了防止对手发现自己所采取的策略（如采取遗憾值最大的策略）。</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452BA373-9C41-4333-848D-273E28EFB719}"/>
                  </a:ext>
                </a:extLst>
              </p:cNvPr>
              <p:cNvSpPr>
                <a:spLocks noRot="1" noChangeAspect="1" noMove="1" noResize="1" noEditPoints="1" noAdjustHandles="1" noChangeArrowheads="1" noChangeShapeType="1" noTextEdit="1"/>
              </p:cNvSpPr>
              <p:nvPr/>
            </p:nvSpPr>
            <p:spPr>
              <a:xfrm>
                <a:off x="218940" y="4180258"/>
                <a:ext cx="8825248" cy="1770869"/>
              </a:xfrm>
              <a:prstGeom prst="rect">
                <a:avLst/>
              </a:prstGeom>
              <a:blipFill>
                <a:blip r:embed="rId5"/>
                <a:stretch>
                  <a:fillRect l="-622" t="-1724" r="-552" b="-5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194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4"/>
              <p:cNvSpPr txBox="1">
                <a:spLocks/>
              </p:cNvSpPr>
              <p:nvPr/>
            </p:nvSpPr>
            <p:spPr>
              <a:xfrm>
                <a:off x="550911" y="1171321"/>
                <a:ext cx="8053261"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假设两个玩家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进行石头</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剪刀</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布（</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Rock-Paper-Scissors</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RPS</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）的游戏，获胜玩家收益为</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分，失败玩家收益为</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分，平局则两个玩家收益均为零分</a:t>
                </a: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第一局时，若玩家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出石头（</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R</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出布（</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），则此时玩家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的收益</a:t>
                </a:r>
                <a14:m>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𝑹</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的收益为</a:t>
                </a:r>
                <a14:m>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𝑩</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𝑷</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𝑹</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对于玩家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来说，在玩家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出布（</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）这个策略情况下，如果玩家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选择出布（</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）或者剪刀（</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），则玩家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对应的收益值</a:t>
                </a:r>
                <a14:m>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𝑷</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lang="en-US" altLang="zh-CN" sz="1800" b="1" i="1">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a:latin typeface="Cambria Math" panose="02040503050406030204" pitchFamily="18" charset="0"/>
                          </a:rPr>
                        </m:ctrlPr>
                      </m:dPr>
                      <m:e>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所以第一局之后，玩家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没有出布的遗憾值为</a:t>
                </a:r>
                <a14:m>
                  <m:oMath xmlns:m="http://schemas.openxmlformats.org/officeDocument/2006/math">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𝑷</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𝑹</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zh-CN" altLang="en-US" sz="1800" b="1" i="1" smtClean="0">
                        <a:latin typeface="Cambria Math" panose="02040503050406030204" pitchFamily="18" charset="0"/>
                      </a:rPr>
                      <m:t>，</m:t>
                    </m:r>
                  </m:oMath>
                </a14:m>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没有出剪刀的遗憾值为</a:t>
                </a:r>
                <a14:m>
                  <m:oMath xmlns:m="http://schemas.openxmlformats.org/officeDocument/2006/math">
                    <m:sSub>
                      <m:sSubPr>
                        <m:ctrlPr>
                          <a:rPr lang="en-US" altLang="zh-CN" sz="1800" b="1" i="1">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a:latin typeface="Cambria Math" panose="02040503050406030204" pitchFamily="18" charset="0"/>
                          </a:rPr>
                        </m:ctrlPr>
                      </m:dPr>
                      <m:e>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sSub>
                      <m:sSubPr>
                        <m:ctrlPr>
                          <a:rPr lang="en-US" altLang="zh-CN" sz="1800" b="1" i="1">
                            <a:latin typeface="Cambria Math" panose="02040503050406030204" pitchFamily="18" charset="0"/>
                          </a:rPr>
                        </m:ctrlPr>
                      </m:sSubPr>
                      <m:e>
                        <m:r>
                          <a:rPr lang="zh-CN" altLang="en-US" sz="1800" b="1" i="1" smtClean="0">
                            <a:latin typeface="Cambria Math" panose="02040503050406030204" pitchFamily="18" charset="0"/>
                          </a:rPr>
                          <m:t>𝝁</m:t>
                        </m:r>
                      </m:e>
                      <m:sub>
                        <m:r>
                          <a:rPr lang="en-US" altLang="zh-CN" sz="1800" b="1" i="1" smtClean="0">
                            <a:latin typeface="Cambria Math" panose="02040503050406030204" pitchFamily="18" charset="0"/>
                          </a:rPr>
                          <m:t>𝑨</m:t>
                        </m:r>
                      </m:sub>
                    </m:sSub>
                    <m:d>
                      <m:dPr>
                        <m:ctrlPr>
                          <a:rPr lang="en-US" altLang="zh-CN" sz="1800" b="1" i="1">
                            <a:latin typeface="Cambria Math" panose="02040503050406030204" pitchFamily="18" charset="0"/>
                          </a:rPr>
                        </m:ctrlPr>
                      </m:dPr>
                      <m:e>
                        <m:r>
                          <a:rPr lang="en-US" altLang="zh-CN" sz="1800" b="1" i="1" smtClean="0">
                            <a:latin typeface="Cambria Math" panose="02040503050406030204" pitchFamily="18" charset="0"/>
                          </a:rPr>
                          <m:t>𝑹</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𝑷</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d>
                      <m:dPr>
                        <m:ctrlPr>
                          <a:rPr lang="en-US" altLang="zh-CN" sz="1800" b="1" i="1">
                            <a:latin typeface="Cambria Math" panose="02040503050406030204" pitchFamily="18" charset="0"/>
                          </a:rPr>
                        </m:ctrlPr>
                      </m:d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oMath>
                </a14:m>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所以在第二局中，玩家</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选择石头、剪刀和布这三个策略的概率分别为</a:t>
                </a:r>
                <a14:m>
                  <m:oMath xmlns:m="http://schemas.openxmlformats.org/officeDocument/2006/math">
                    <m:r>
                      <a:rPr lang="en-US" altLang="zh-CN" sz="1800" b="1" i="1" smtClean="0">
                        <a:latin typeface="Cambria Math" panose="02040503050406030204" pitchFamily="18" charset="0"/>
                      </a:rPr>
                      <m:t>𝟎</m:t>
                    </m:r>
                    <m:r>
                      <a:rPr lang="zh-CN" altLang="en-US" sz="1800" b="1" i="1" smtClean="0">
                        <a:latin typeface="Cambria Math" panose="02040503050406030204" pitchFamily="18" charset="0"/>
                      </a:rPr>
                      <m:t>、</m:t>
                    </m:r>
                    <m:r>
                      <a:rPr lang="en-US" altLang="zh-CN" sz="1800" b="1" i="1" smtClean="0">
                        <a:latin typeface="Cambria Math" panose="02040503050406030204" pitchFamily="18" charset="0"/>
                      </a:rPr>
                      <m:t>𝟐</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𝟑</m:t>
                    </m:r>
                    <m:r>
                      <a:rPr lang="zh-CN" altLang="en-US"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𝟑</m:t>
                    </m:r>
                  </m:oMath>
                </a14:m>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因此，玩家</a:t>
                </a:r>
                <a:r>
                  <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趋向于在第二局中选择出剪刀这个策略</a:t>
                </a:r>
                <a:endPar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内容占位符 4"/>
              <p:cNvSpPr txBox="1">
                <a:spLocks noRot="1" noChangeAspect="1" noMove="1" noResize="1" noEditPoints="1" noAdjustHandles="1" noChangeArrowheads="1" noChangeShapeType="1" noTextEdit="1"/>
              </p:cNvSpPr>
              <p:nvPr/>
            </p:nvSpPr>
            <p:spPr>
              <a:xfrm>
                <a:off x="550911" y="1171321"/>
                <a:ext cx="8053261" cy="4351339"/>
              </a:xfrm>
              <a:prstGeom prst="rect">
                <a:avLst/>
              </a:prstGeom>
              <a:blipFill>
                <a:blip r:embed="rId3"/>
                <a:stretch>
                  <a:fillRect l="-454" r="-833" b="-7423"/>
                </a:stretch>
              </a:blipFill>
            </p:spPr>
            <p:txBody>
              <a:bodyPr/>
              <a:lstStyle/>
              <a:p>
                <a:r>
                  <a:rPr lang="zh-CN" altLang="en-US">
                    <a:noFill/>
                  </a:rPr>
                  <a:t> </a:t>
                </a:r>
              </a:p>
            </p:txBody>
          </p:sp>
        </mc:Fallback>
      </mc:AlternateContent>
      <p:sp>
        <p:nvSpPr>
          <p:cNvPr id="5" name="标题 1"/>
          <p:cNvSpPr>
            <a:spLocks noGrp="1"/>
          </p:cNvSpPr>
          <p:nvPr>
            <p:ph type="title"/>
          </p:nvPr>
        </p:nvSpPr>
        <p:spPr>
          <a:xfrm>
            <a:off x="611410" y="25329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石头</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剪刀</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布的例子</a:t>
            </a:r>
          </a:p>
        </p:txBody>
      </p:sp>
    </p:spTree>
    <p:extLst>
      <p:ext uri="{BB962C8B-B14F-4D97-AF65-F5344CB8AC3E}">
        <p14:creationId xmlns:p14="http://schemas.microsoft.com/office/powerpoint/2010/main" val="322016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4"/>
              <p:cNvSpPr txBox="1">
                <a:spLocks/>
              </p:cNvSpPr>
              <p:nvPr/>
            </p:nvSpPr>
            <p:spPr>
              <a:xfrm>
                <a:off x="611410" y="1541979"/>
                <a:ext cx="820099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在第一轮中玩家</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选择石头和玩家</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选择布、在第二局中玩家</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选择剪刀和玩家</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选择石头情况下，则玩家</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每一轮遗憾值及第二轮后的累加遗憾取值如下：</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从上表可知，在第三局时，玩家</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选择石头、剪刀和布的概率分别为</a:t>
                </a:r>
                <a14:m>
                  <m:oMath xmlns:m="http://schemas.openxmlformats.org/officeDocument/2006/math">
                    <m:r>
                      <a:rPr lang="en-US" altLang="zh-CN" sz="1600" b="1" i="0" smtClean="0">
                        <a:latin typeface="Cambria Math" panose="02040503050406030204" pitchFamily="18" charset="0"/>
                      </a:rPr>
                      <m:t>𝟏</m:t>
                    </m:r>
                    <m:r>
                      <a:rPr lang="en-US" altLang="zh-CN" sz="1600" b="1" i="0" smtClean="0">
                        <a:latin typeface="Cambria Math" panose="02040503050406030204" pitchFamily="18" charset="0"/>
                      </a:rPr>
                      <m:t>/</m:t>
                    </m:r>
                    <m:r>
                      <a:rPr lang="en-US" altLang="zh-CN" sz="1600" b="1" i="0" smtClean="0">
                        <a:latin typeface="Cambria Math" panose="02040503050406030204" pitchFamily="18" charset="0"/>
                      </a:rPr>
                      <m:t>𝟔</m:t>
                    </m:r>
                    <m:r>
                      <a:rPr lang="zh-CN" altLang="en-US" sz="1600" b="1" i="1" smtClean="0">
                        <a:latin typeface="Cambria Math" panose="02040503050406030204" pitchFamily="18" charset="0"/>
                      </a:rPr>
                      <m:t>、</m:t>
                    </m:r>
                    <m:r>
                      <a:rPr lang="en-US" altLang="zh-CN" sz="1600" b="1" i="1" smtClean="0">
                        <a:latin typeface="Cambria Math" panose="02040503050406030204" pitchFamily="18" charset="0"/>
                      </a:rPr>
                      <m:t>𝟐</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m:t>
                    </m:r>
                    <m:r>
                      <a:rPr lang="zh-CN" altLang="en-US" sz="1600" b="1" i="1" smtClean="0">
                        <a:latin typeface="Cambria Math" panose="02040503050406030204" pitchFamily="18" charset="0"/>
                      </a:rPr>
                      <m:t>、</m:t>
                    </m:r>
                    <m:r>
                      <a:rPr lang="en-US" altLang="zh-CN" sz="1600" b="1" i="1" smtClean="0">
                        <a:latin typeface="Cambria Math" panose="02040503050406030204" pitchFamily="18" charset="0"/>
                      </a:rPr>
                      <m:t>𝟑</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在实际使用中，可以通过多次模拟迭代累加遗憾值找到每个玩家在每一轮次的最优策略</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但是当博弈状态空间呈指数增长时，对一个规模巨大的博弈树无法采用最小遗憾算法，因此需要采取</a:t>
                </a:r>
                <a:r>
                  <a:rPr lang="zh-CN" altLang="en-US"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虚拟遗憾最小化算法（</a:t>
                </a:r>
                <a:r>
                  <a:rPr lang="en-US" altLang="zh-CN" sz="1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counterfactual regret minimization)</a:t>
                </a:r>
              </a:p>
            </p:txBody>
          </p:sp>
        </mc:Choice>
        <mc:Fallback xmlns="">
          <p:sp>
            <p:nvSpPr>
              <p:cNvPr id="9" name="内容占位符 4"/>
              <p:cNvSpPr txBox="1">
                <a:spLocks noRot="1" noChangeAspect="1" noMove="1" noResize="1" noEditPoints="1" noAdjustHandles="1" noChangeArrowheads="1" noChangeShapeType="1" noTextEdit="1"/>
              </p:cNvSpPr>
              <p:nvPr/>
            </p:nvSpPr>
            <p:spPr>
              <a:xfrm>
                <a:off x="611410" y="1541979"/>
                <a:ext cx="8200994" cy="4351339"/>
              </a:xfrm>
              <a:prstGeom prst="rect">
                <a:avLst/>
              </a:prstGeom>
              <a:blipFill>
                <a:blip r:embed="rId3"/>
                <a:stretch>
                  <a:fillRect l="-297" t="-560" b="-9244"/>
                </a:stretch>
              </a:blipFill>
            </p:spPr>
            <p:txBody>
              <a:bodyPr/>
              <a:lstStyle/>
              <a:p>
                <a:r>
                  <a:rPr lang="zh-CN" altLang="en-US">
                    <a:noFill/>
                  </a:rPr>
                  <a:t> </a:t>
                </a:r>
              </a:p>
            </p:txBody>
          </p:sp>
        </mc:Fallback>
      </mc:AlternateContent>
      <p:sp>
        <p:nvSpPr>
          <p:cNvPr id="8" name="标题 1"/>
          <p:cNvSpPr>
            <a:spLocks noGrp="1"/>
          </p:cNvSpPr>
          <p:nvPr>
            <p:ph type="title"/>
          </p:nvPr>
        </p:nvSpPr>
        <p:spPr>
          <a:xfrm>
            <a:off x="611410" y="253297"/>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石头</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剪刀</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布的例子</a:t>
            </a:r>
          </a:p>
        </p:txBody>
      </p:sp>
      <mc:AlternateContent xmlns:mc="http://schemas.openxmlformats.org/markup-compatibility/2006" xmlns:a14="http://schemas.microsoft.com/office/drawing/2010/main">
        <mc:Choice Requires="a14">
          <p:sp>
            <p:nvSpPr>
              <p:cNvPr id="4" name="矩形 3"/>
              <p:cNvSpPr/>
              <p:nvPr/>
            </p:nvSpPr>
            <p:spPr>
              <a:xfrm>
                <a:off x="5901507" y="964682"/>
                <a:ext cx="2150973"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i="1">
                                  <a:latin typeface="Cambria Math"/>
                                  <a:ea typeface="黑体" panose="02010609060101010101" pitchFamily="49" charset="-122"/>
                                  <a:cs typeface="Times New Roman" panose="02020603050405020304" pitchFamily="18" charset="0"/>
                                </a:rPr>
                                <m:t>𝜎</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a:rPr>
                                <m:t>𝜎</m:t>
                              </m:r>
                            </m:e>
                            <m:sub>
                              <m:r>
                                <a:rPr lang="en-US" altLang="zh-CN" i="1">
                                  <a:latin typeface="Cambria Math" panose="02040503050406030204" pitchFamily="18" charset="0"/>
                                </a:rPr>
                                <m:t>−</m:t>
                              </m:r>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a:rPr>
                                <m:t>𝜎</m:t>
                              </m:r>
                            </m:e>
                            <m:sup>
                              <m:r>
                                <a:rPr lang="en-US" altLang="zh-CN" i="1">
                                  <a:latin typeface="Cambria Math" panose="02040503050406030204" pitchFamily="18" charset="0"/>
                                </a:rPr>
                                <m:t>𝑡</m:t>
                              </m:r>
                            </m:sup>
                          </m:sSup>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901507" y="964682"/>
                <a:ext cx="2150973" cy="4049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687525" y="1052386"/>
                <a:ext cx="2400914" cy="307777"/>
              </a:xfrm>
              <a:prstGeom prst="rect">
                <a:avLst/>
              </a:prstGeom>
            </p:spPr>
            <p:txBody>
              <a:bodyPr wrap="none">
                <a:spAutoFit/>
              </a:bodyPr>
              <a:lstStyle/>
              <a:p>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sz="1400" b="1" i="1">
                        <a:latin typeface="Cambria Math"/>
                      </a:rPr>
                      <m:t>𝒊</m:t>
                    </m:r>
                  </m:oMath>
                </a14:m>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每一轮悔值计算公式：</a:t>
                </a:r>
              </a:p>
            </p:txBody>
          </p:sp>
        </mc:Choice>
        <mc:Fallback xmlns="">
          <p:sp>
            <p:nvSpPr>
              <p:cNvPr id="5" name="矩形 4"/>
              <p:cNvSpPr>
                <a:spLocks noRot="1" noChangeAspect="1" noMove="1" noResize="1" noEditPoints="1" noAdjustHandles="1" noChangeArrowheads="1" noChangeShapeType="1" noTextEdit="1"/>
              </p:cNvSpPr>
              <p:nvPr/>
            </p:nvSpPr>
            <p:spPr>
              <a:xfrm>
                <a:off x="3687525" y="1052386"/>
                <a:ext cx="2400914" cy="307777"/>
              </a:xfrm>
              <a:prstGeom prst="rect">
                <a:avLst/>
              </a:prstGeom>
              <a:blipFill>
                <a:blip r:embed="rId5"/>
                <a:stretch>
                  <a:fillRect l="-761" t="-4000" r="-761" b="-2000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0A11BD38-34B1-4CFF-B877-67D1134E33D4}"/>
              </a:ext>
            </a:extLst>
          </p:cNvPr>
          <p:cNvSpPr txBox="1"/>
          <p:nvPr/>
        </p:nvSpPr>
        <p:spPr>
          <a:xfrm>
            <a:off x="1831532" y="2306604"/>
            <a:ext cx="548093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8.7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玩家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在两轮后所得到的遗憾值</a:t>
            </a:r>
          </a:p>
        </p:txBody>
      </p:sp>
      <p:pic>
        <p:nvPicPr>
          <p:cNvPr id="6" name="图片 5">
            <a:extLst>
              <a:ext uri="{FF2B5EF4-FFF2-40B4-BE49-F238E27FC236}">
                <a16:creationId xmlns:a16="http://schemas.microsoft.com/office/drawing/2014/main" id="{6C313799-29C8-4000-B23C-6F12ED9B4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654552" y="551319"/>
            <a:ext cx="1834895" cy="6116314"/>
          </a:xfrm>
          <a:prstGeom prst="rect">
            <a:avLst/>
          </a:prstGeom>
        </p:spPr>
      </p:pic>
    </p:spTree>
    <p:extLst>
      <p:ext uri="{BB962C8B-B14F-4D97-AF65-F5344CB8AC3E}">
        <p14:creationId xmlns:p14="http://schemas.microsoft.com/office/powerpoint/2010/main" val="1606270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7" y="156705"/>
            <a:ext cx="7507706" cy="657727"/>
          </a:xfrm>
        </p:spPr>
        <p:txBody>
          <a:bodyPr>
            <a:normAutofit/>
          </a:bodyPr>
          <a:lstStyle/>
          <a:p>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计算理论</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FEA74DC-09F1-4903-B055-552E6F8C9D6A}"/>
                  </a:ext>
                </a:extLst>
              </p:cNvPr>
              <p:cNvSpPr/>
              <p:nvPr/>
            </p:nvSpPr>
            <p:spPr>
              <a:xfrm>
                <a:off x="215152" y="1534026"/>
                <a:ext cx="8645237" cy="378994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对于任何序贯决策的博弈对抗，可将博弈过程表示成一棵博弈树，博弈树中的每一个中间节点都是一个信息集</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信息集中包含了博弈中当前的状态。给定博弈树的每一个节点，玩家都可以从一系列的动作中选择一个，然后状态发生转换，如此周而复始，直到终局（博弈树的叶子节点）。玩家在当前状态下可采取的策略就是当前状态下所有可能动作的一个概率分布。</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具体而言，在信息集</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下，玩家可以采取的行动集合记作</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𝐴</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e>
                    </m:d>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所采取的行动</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𝐴</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可认为是其采取的策略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的一部分。在信息集</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下采取行动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所代表的策略记为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。这样，要计算虚拟遗憾值的对象就是博弈树中每个中间节点在信息集下所采取的行动，并根据遗憾值匹配得到该节点在信息集下应该采取的策略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8FEA74DC-09F1-4903-B055-552E6F8C9D6A}"/>
                  </a:ext>
                </a:extLst>
              </p:cNvPr>
              <p:cNvSpPr>
                <a:spLocks noRot="1" noChangeAspect="1" noMove="1" noResize="1" noEditPoints="1" noAdjustHandles="1" noChangeArrowheads="1" noChangeShapeType="1" noTextEdit="1"/>
              </p:cNvSpPr>
              <p:nvPr/>
            </p:nvSpPr>
            <p:spPr>
              <a:xfrm>
                <a:off x="215152" y="1534026"/>
                <a:ext cx="8645237" cy="3789948"/>
              </a:xfrm>
              <a:prstGeom prst="rect">
                <a:avLst/>
              </a:prstGeom>
              <a:blipFill>
                <a:blip r:embed="rId3"/>
                <a:stretch>
                  <a:fillRect l="-564" r="-635" b="-1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953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7" y="156705"/>
            <a:ext cx="7507706" cy="657727"/>
          </a:xfrm>
        </p:spPr>
        <p:txBody>
          <a:bodyPr>
            <a:normAutofit/>
          </a:bodyPr>
          <a:lstStyle/>
          <a:p>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计算理论</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A94B913-F982-4336-826E-BD4C70A4271E}"/>
                  </a:ext>
                </a:extLst>
              </p:cNvPr>
              <p:cNvSpPr txBox="1"/>
              <p:nvPr/>
            </p:nvSpPr>
            <p:spPr>
              <a:xfrm>
                <a:off x="342289" y="1134781"/>
                <a:ext cx="8478982" cy="4447821"/>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在一次博弈中，所有玩家交替采取的行动序列记为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（从根节点到当前节点的路径），对于所有玩家的策略组合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，行动序列</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出现的概率记为</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，不同的行动序列可以从根节点到达当前节点的信息集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（即不同决策路径可到达博弈树中同一个中间节点）。在策略组合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下，所有能够到达该信息集的行动序列的概率累加就是该信息集的出现概率，即</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sub>
                      <m:sup/>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博弈的终结局势集合也就是博弈树中叶子节点的集合，记为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。对于任意一个终结局势</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在此终点局势下的收益记作</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。给定行动序列</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，依照策略组合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最终到达终结局势</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的概率记作</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EA94B913-F982-4336-826E-BD4C70A4271E}"/>
                  </a:ext>
                </a:extLst>
              </p:cNvPr>
              <p:cNvSpPr txBox="1">
                <a:spLocks noRot="1" noChangeAspect="1" noMove="1" noResize="1" noEditPoints="1" noAdjustHandles="1" noChangeArrowheads="1" noChangeShapeType="1" noTextEdit="1"/>
              </p:cNvSpPr>
              <p:nvPr/>
            </p:nvSpPr>
            <p:spPr>
              <a:xfrm>
                <a:off x="342289" y="1134781"/>
                <a:ext cx="8478982" cy="4447821"/>
              </a:xfrm>
              <a:prstGeom prst="rect">
                <a:avLst/>
              </a:prstGeom>
              <a:blipFill>
                <a:blip r:embed="rId3"/>
                <a:stretch>
                  <a:fillRect l="-431" r="-647" b="-1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196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7" y="156705"/>
            <a:ext cx="7507706" cy="657727"/>
          </a:xfrm>
        </p:spPr>
        <p:txBody>
          <a:bodyPr>
            <a:normAutofit/>
          </a:bodyPr>
          <a:lstStyle/>
          <a:p>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计算理论</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5A2DC1D-EBF3-4512-8464-21ABF02C2DF7}"/>
                  </a:ext>
                </a:extLst>
              </p:cNvPr>
              <p:cNvSpPr txBox="1"/>
              <p:nvPr/>
            </p:nvSpPr>
            <p:spPr>
              <a:xfrm>
                <a:off x="818147" y="1877917"/>
                <a:ext cx="7769734" cy="2490682"/>
              </a:xfrm>
              <a:prstGeom prst="rect">
                <a:avLst/>
              </a:prstGeom>
              <a:noFill/>
            </p:spPr>
            <p:txBody>
              <a:bodyPr wrap="square">
                <a:spAutoFit/>
              </a:bodyPr>
              <a:lstStyle/>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sub>
                        <m:sup/>
                        <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不考虑玩家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的策略到达当前节点概率</m:t>
                              </m:r>
                            </m:lim>
                          </m:limLow>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从当前节点到叶子结点概率</m:t>
                          </m:r>
                        </m:lim>
                      </m:limLow>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叶子结点</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收益</m:t>
                          </m:r>
                        </m:lim>
                      </m:limLow>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55A2DC1D-EBF3-4512-8464-21ABF02C2DF7}"/>
                  </a:ext>
                </a:extLst>
              </p:cNvPr>
              <p:cNvSpPr txBox="1">
                <a:spLocks noRot="1" noChangeAspect="1" noMove="1" noResize="1" noEditPoints="1" noAdjustHandles="1" noChangeArrowheads="1" noChangeShapeType="1" noTextEdit="1"/>
              </p:cNvSpPr>
              <p:nvPr/>
            </p:nvSpPr>
            <p:spPr>
              <a:xfrm>
                <a:off x="818147" y="1877917"/>
                <a:ext cx="7769734" cy="2490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6ED4F19-27E0-47C3-87EC-7C4059E30DBD}"/>
                  </a:ext>
                </a:extLst>
              </p:cNvPr>
              <p:cNvSpPr txBox="1"/>
              <p:nvPr/>
            </p:nvSpPr>
            <p:spPr>
              <a:xfrm>
                <a:off x="627845" y="1066601"/>
                <a:ext cx="7888310" cy="88146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在策略组合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下，对玩家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而言，如下计算从根节点到当前节点的行动序列路径</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的虚拟价值： </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F6ED4F19-27E0-47C3-87EC-7C4059E30DBD}"/>
                  </a:ext>
                </a:extLst>
              </p:cNvPr>
              <p:cNvSpPr txBox="1">
                <a:spLocks noRot="1" noChangeAspect="1" noMove="1" noResize="1" noEditPoints="1" noAdjustHandles="1" noChangeArrowheads="1" noChangeShapeType="1" noTextEdit="1"/>
              </p:cNvSpPr>
              <p:nvPr/>
            </p:nvSpPr>
            <p:spPr>
              <a:xfrm>
                <a:off x="627845" y="1066601"/>
                <a:ext cx="7888310" cy="881460"/>
              </a:xfrm>
              <a:prstGeom prst="rect">
                <a:avLst/>
              </a:prstGeom>
              <a:blipFill>
                <a:blip r:embed="rId4"/>
                <a:stretch>
                  <a:fillRect l="-541" r="-618"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8D401D3-B9B3-471E-9A74-ED81143E9BDB}"/>
                  </a:ext>
                </a:extLst>
              </p:cNvPr>
              <p:cNvSpPr/>
              <p:nvPr/>
            </p:nvSpPr>
            <p:spPr>
              <a:xfrm>
                <a:off x="275587" y="4520938"/>
                <a:ext cx="8696579" cy="1903021"/>
              </a:xfrm>
              <a:prstGeom prst="rect">
                <a:avLst/>
              </a:prstGeom>
            </p:spPr>
            <p:txBody>
              <a:bodyPr wrap="square">
                <a:spAutoFit/>
              </a:bodyPr>
              <a:lstStyle/>
              <a:p>
                <a:pPr indent="266700" algn="just">
                  <a:lnSpc>
                    <a:spcPct val="150000"/>
                  </a:lnSpc>
                  <a:spcAft>
                    <a:spcPts val="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𝜎</m:t>
                        </m:r>
                      </m:sup>
                    </m:sSubSup>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表示从根节点出发，不考虑玩家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的策略，仅考虑其他玩家策略而经过路径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到达当前节点的概率。也就是说，即使玩家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有其他策略，总是要求玩家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在每次选择时都选择路径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中对应的动作，以保证从根节点出发能够到达当前节点。可见，行动序列路径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的虚拟价值等于如下三项结果的乘积：不考虑玩家</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的策略（仅考虑其他玩家策略）经过路径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到达当前节点的概率、从当前节点走到叶子结点（博弈结束）的概率、所到达叶子节点的收益。</a:t>
                </a:r>
                <a:endPar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38D401D3-B9B3-471E-9A74-ED81143E9BDB}"/>
                  </a:ext>
                </a:extLst>
              </p:cNvPr>
              <p:cNvSpPr>
                <a:spLocks noRot="1" noChangeAspect="1" noMove="1" noResize="1" noEditPoints="1" noAdjustHandles="1" noChangeArrowheads="1" noChangeShapeType="1" noTextEdit="1"/>
              </p:cNvSpPr>
              <p:nvPr/>
            </p:nvSpPr>
            <p:spPr>
              <a:xfrm>
                <a:off x="275587" y="4520938"/>
                <a:ext cx="8696579" cy="1903021"/>
              </a:xfrm>
              <a:prstGeom prst="rect">
                <a:avLst/>
              </a:prstGeom>
              <a:blipFill>
                <a:blip r:embed="rId5"/>
                <a:stretch>
                  <a:fillRect l="-350" r="-350" b="-3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33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8F625FB-7A1F-4F3D-BDC3-B6215D9296AE}"/>
              </a:ext>
            </a:extLst>
          </p:cNvPr>
          <p:cNvSpPr>
            <a:spLocks noGrp="1"/>
          </p:cNvSpPr>
          <p:nvPr>
            <p:ph type="sldNum" sz="quarter" idx="12"/>
          </p:nvPr>
        </p:nvSpPr>
        <p:spPr/>
        <p:txBody>
          <a:bodyPr/>
          <a:lstStyle/>
          <a:p>
            <a:fld id="{5AD84F5B-1672-4D3F-9FEC-5DF89A7B7912}" type="slidenum">
              <a:rPr lang="zh-CN" altLang="en-US" smtClean="0"/>
              <a:t>29</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9948EEF-3492-473B-9BC9-D58EDF404035}"/>
                  </a:ext>
                </a:extLst>
              </p:cNvPr>
              <p:cNvSpPr txBox="1"/>
              <p:nvPr/>
            </p:nvSpPr>
            <p:spPr>
              <a:xfrm>
                <a:off x="492616" y="1000809"/>
                <a:ext cx="8158767" cy="54815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在定义了行动序列路径</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的虚拟价值之后，就可如下计算玩家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在基于路径</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到达当前节点采取行动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的遗憾值：</a:t>
                </a:r>
                <a:endPar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pPr>
                <a14:m>
                  <m:oMathPara xmlns:m="http://schemas.openxmlformats.org/officeDocument/2006/math">
                    <m:oMathParaPr>
                      <m:jc m:val="centerGroup"/>
                    </m:oMathParaPr>
                    <m:oMath xmlns:m="http://schemas.openxmlformats.org/officeDocument/2006/math">
                      <m:d>
                        <m:dPr>
                          <m:beg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𝐼</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𝑎</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𝜎</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对能够到达同一个信息集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（即博弈树中同一个中间节点）的所有行动序列的遗憾值进行累加，即可得到信息集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的遗憾值：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sub>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类似于遗憾最小化算法，虚拟遗憾最小化的遗憾值是</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轮重复博弈后的累加值：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表示玩家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在第</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轮中于当前节点选择行动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的遗憾值</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A9948EEF-3492-473B-9BC9-D58EDF404035}"/>
                  </a:ext>
                </a:extLst>
              </p:cNvPr>
              <p:cNvSpPr txBox="1">
                <a:spLocks noRot="1" noChangeAspect="1" noMove="1" noResize="1" noEditPoints="1" noAdjustHandles="1" noChangeArrowheads="1" noChangeShapeType="1" noTextEdit="1"/>
              </p:cNvSpPr>
              <p:nvPr/>
            </p:nvSpPr>
            <p:spPr>
              <a:xfrm>
                <a:off x="492616" y="1000809"/>
                <a:ext cx="8158767" cy="5481565"/>
              </a:xfrm>
              <a:prstGeom prst="rect">
                <a:avLst/>
              </a:prstGeom>
              <a:blipFill>
                <a:blip r:embed="rId2"/>
                <a:stretch>
                  <a:fillRect l="-523" r="-3363"/>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4351F8DE-8DB2-4A21-AB33-CC89ECC26680}"/>
              </a:ext>
            </a:extLst>
          </p:cNvPr>
          <p:cNvSpPr>
            <a:spLocks noGrp="1"/>
          </p:cNvSpPr>
          <p:nvPr>
            <p:ph type="title"/>
          </p:nvPr>
        </p:nvSpPr>
        <p:spPr>
          <a:xfrm>
            <a:off x="0" y="4763"/>
            <a:ext cx="9144000" cy="817562"/>
          </a:xfrm>
        </p:spPr>
        <p:txBody>
          <a:bodyPr>
            <a:normAutofit/>
          </a:bodyPr>
          <a:lstStyle/>
          <a:p>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计算理论</a:t>
            </a:r>
          </a:p>
        </p:txBody>
      </p:sp>
    </p:spTree>
    <p:extLst>
      <p:ext uri="{BB962C8B-B14F-4D97-AF65-F5344CB8AC3E}">
        <p14:creationId xmlns:p14="http://schemas.microsoft.com/office/powerpoint/2010/main" val="4079991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400" b="1" dirty="0">
                <a:latin typeface="黑体" panose="02010609060101010101" pitchFamily="49" charset="-122"/>
                <a:ea typeface="黑体" panose="02010609060101010101" pitchFamily="49" charset="-122"/>
                <a:cs typeface="Times New Roman" panose="02020603050405020304" pitchFamily="18" charset="0"/>
              </a:rPr>
              <a:t>博弈论的诞生：</a:t>
            </a: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中国古代博弈思想</a:t>
            </a:r>
          </a:p>
        </p:txBody>
      </p:sp>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9" name="内容占位符 4"/>
          <p:cNvSpPr txBox="1">
            <a:spLocks/>
          </p:cNvSpPr>
          <p:nvPr/>
        </p:nvSpPr>
        <p:spPr>
          <a:xfrm>
            <a:off x="426438" y="1535245"/>
            <a:ext cx="444849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子曰：饱食终日，无所用心，难矣哉！不有博弈者乎？为之，犹贤乎已。</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buNone/>
            </a:pP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论语</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阳货</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朱熹集注曰：“博，局戏；弈，围棋也。”；颜师古注：“博，六博；弈，围碁也。”</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古语博弈所指下围棋，围棋之道蕴含古人谋划策略的智慧。</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略观围棋，法于用兵，怯者无功，贪者先亡。</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buNone/>
            </a:pP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围棋赋</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p>
          <a:p>
            <a:pPr marL="0" indent="0">
              <a:buNone/>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孙子兵法</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等讲述兵书战法的古代典籍更是凸显了古人对策略的重视。</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105675" y="1913383"/>
            <a:ext cx="3514865" cy="3595061"/>
          </a:xfrm>
          <a:prstGeom prst="rect">
            <a:avLst/>
          </a:prstGeom>
        </p:spPr>
      </p:pic>
    </p:spTree>
    <p:extLst>
      <p:ext uri="{BB962C8B-B14F-4D97-AF65-F5344CB8AC3E}">
        <p14:creationId xmlns:p14="http://schemas.microsoft.com/office/powerpoint/2010/main" val="2464218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8F625FB-7A1F-4F3D-BDC3-B6215D9296AE}"/>
              </a:ext>
            </a:extLst>
          </p:cNvPr>
          <p:cNvSpPr>
            <a:spLocks noGrp="1"/>
          </p:cNvSpPr>
          <p:nvPr>
            <p:ph type="sldNum" sz="quarter" idx="12"/>
          </p:nvPr>
        </p:nvSpPr>
        <p:spPr/>
        <p:txBody>
          <a:bodyPr/>
          <a:lstStyle/>
          <a:p>
            <a:fld id="{5AD84F5B-1672-4D3F-9FEC-5DF89A7B7912}" type="slidenum">
              <a:rPr lang="zh-CN" altLang="en-US" smtClean="0"/>
              <a:t>30</a:t>
            </a:fld>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BFEBBDC-D1F1-474F-A6EA-AD45B027ED69}"/>
                  </a:ext>
                </a:extLst>
              </p:cNvPr>
              <p:cNvSpPr txBox="1"/>
              <p:nvPr/>
            </p:nvSpPr>
            <p:spPr>
              <a:xfrm>
                <a:off x="511935" y="1180128"/>
                <a:ext cx="8120129" cy="415453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进一步可以定义有效虚拟遗憾值：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max</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),0</m:t>
                          </m:r>
                        </m:e>
                      </m:d>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根据有效虚拟遗憾值进行遗憾匹配以计算经过</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轮博弈后，玩家</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情况下于后续</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轮选择行动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um>
                                  <m:den>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d>
                                          <m:dPr>
                                            <m:beg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e>
                                        </m:d>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if</m:t>
                                </m:r>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d>
                                      <m:dPr>
                                        <m:beg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e>
                                    </m:d>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up>
                                    </m:sSubSup>
                                  </m:e>
                                </m:nary>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&gt;0</m:t>
                                </m:r>
                              </m:e>
                            </m:mr>
                            <m:m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e>
                              <m:e>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r>
                                  <m:rPr>
                                    <m:nor/>
                                  </m:rPr>
                                  <a:rPr lang="en-US" altLang="zh-CN" sz="1800" kern="100">
                                    <a:effectLst/>
                                    <a:latin typeface="Times New Roman" panose="02020603050405020304" pitchFamily="18" charset="0"/>
                                    <a:ea typeface="华文楷体" panose="02010600040101010101" pitchFamily="2" charset="-122"/>
                                    <a:cs typeface="Times New Roman" panose="02020603050405020304" pitchFamily="18" charset="0"/>
                                  </a:rPr>
                                  <m:t>otherwise</m:t>
                                </m:r>
                                <m:r>
                                  <m:rPr>
                                    <m:nor/>
                                  </m:rPr>
                                  <a:rPr lang="en-US" altLang="zh-CN" sz="1800" i="1" kern="100">
                                    <a:effectLst/>
                                    <a:latin typeface="Times New Roman" panose="02020603050405020304" pitchFamily="18" charset="0"/>
                                    <a:ea typeface="华文楷体" panose="02010600040101010101" pitchFamily="2" charset="-122"/>
                                    <a:cs typeface="Times New Roman" panose="02020603050405020304" pitchFamily="18" charset="0"/>
                                  </a:rPr>
                                  <m:t> </m:t>
                                </m:r>
                              </m:e>
                            </m:mr>
                          </m:m>
                        </m:e>
                      </m:d>
                    </m:oMath>
                  </m:oMathPara>
                </a14:m>
                <a:endParaRPr lang="zh-CN" altLang="en-US" dirty="0"/>
              </a:p>
            </p:txBody>
          </p:sp>
        </mc:Choice>
        <mc:Fallback xmlns="">
          <p:sp>
            <p:nvSpPr>
              <p:cNvPr id="7" name="文本框 6">
                <a:extLst>
                  <a:ext uri="{FF2B5EF4-FFF2-40B4-BE49-F238E27FC236}">
                    <a16:creationId xmlns:a16="http://schemas.microsoft.com/office/drawing/2014/main" id="{1BFEBBDC-D1F1-474F-A6EA-AD45B027ED69}"/>
                  </a:ext>
                </a:extLst>
              </p:cNvPr>
              <p:cNvSpPr txBox="1">
                <a:spLocks noRot="1" noChangeAspect="1" noMove="1" noResize="1" noEditPoints="1" noAdjustHandles="1" noChangeArrowheads="1" noChangeShapeType="1" noTextEdit="1"/>
              </p:cNvSpPr>
              <p:nvPr/>
            </p:nvSpPr>
            <p:spPr>
              <a:xfrm>
                <a:off x="511935" y="1180128"/>
                <a:ext cx="8120129" cy="4154535"/>
              </a:xfrm>
              <a:prstGeom prst="rect">
                <a:avLst/>
              </a:prstGeom>
              <a:blipFill>
                <a:blip r:embed="rId2"/>
                <a:stretch>
                  <a:fillRect l="-526" r="-601"/>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27570A06-CA6F-4CB7-A4AD-A037A1EDA932}"/>
              </a:ext>
            </a:extLst>
          </p:cNvPr>
          <p:cNvSpPr>
            <a:spLocks noGrp="1"/>
          </p:cNvSpPr>
          <p:nvPr>
            <p:ph type="title"/>
          </p:nvPr>
        </p:nvSpPr>
        <p:spPr>
          <a:xfrm>
            <a:off x="0" y="4763"/>
            <a:ext cx="9144000" cy="817562"/>
          </a:xfrm>
        </p:spPr>
        <p:txBody>
          <a:bodyPr>
            <a:normAutofit/>
          </a:bodyPr>
          <a:lstStyle/>
          <a:p>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遗憾最小化算法：</a:t>
            </a:r>
            <a:r>
              <a:rPr lang="zh-CN" altLang="en-US" sz="24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计算理论</a:t>
            </a:r>
          </a:p>
        </p:txBody>
      </p:sp>
    </p:spTree>
    <p:extLst>
      <p:ext uri="{BB962C8B-B14F-4D97-AF65-F5344CB8AC3E}">
        <p14:creationId xmlns:p14="http://schemas.microsoft.com/office/powerpoint/2010/main" val="2909287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067C55F0-F80C-4B72-ABF8-107BE77D886C}"/>
              </a:ext>
            </a:extLst>
          </p:cNvPr>
          <p:cNvSpPr txBox="1"/>
          <p:nvPr/>
        </p:nvSpPr>
        <p:spPr>
          <a:xfrm>
            <a:off x="870856" y="1064814"/>
            <a:ext cx="7507706" cy="4456285"/>
          </a:xfrm>
          <a:prstGeom prst="rect">
            <a:avLst/>
          </a:prstGeom>
          <a:noFill/>
        </p:spPr>
        <p:txBody>
          <a:bodyPr wrap="square">
            <a:spAutoFit/>
          </a:bodyPr>
          <a:lstStyle/>
          <a:p>
            <a:pPr algn="just">
              <a:lnSpc>
                <a:spcPct val="200000"/>
              </a:lnSpc>
            </a:pPr>
            <a:r>
              <a:rPr lang="zh-CN" altLang="zh-CN" sz="1600" kern="100" dirty="0">
                <a:effectLst/>
                <a:latin typeface="Times New Roman" panose="02020603050405020304" pitchFamily="18" charset="0"/>
                <a:ea typeface="华文楷体" panose="02010600040101010101" pitchFamily="2" charset="-122"/>
                <a:cs typeface="Times New Roman" panose="02020603050405020304" pitchFamily="18" charset="0"/>
              </a:rPr>
              <a:t>在虚拟最小化算法的求解过程中，同样需要反复模拟多轮博弈来拟合最佳反应策略，算法步骤如下：</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初始化遗憾值和累加策略表为</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0</a:t>
            </a:r>
            <a:endPar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采用随机选择的方法来决定策略</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利用当前策略与对手进行博弈</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计算每个玩家采取每次行为后的遗憾值</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根据博弈结果计算每个行动的累加遗憾值大小来更新策略</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重复</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步若干次，不断的优化策略</a:t>
            </a:r>
          </a:p>
          <a:p>
            <a:pPr marL="742950" lvl="1" indent="-285750" algn="l">
              <a:lnSpc>
                <a:spcPct val="200000"/>
              </a:lnSpc>
              <a:buFont typeface="+mj-lt"/>
              <a:buAutoNum type="arabicParenR"/>
              <a:tabLst>
                <a:tab pos="498475" algn="l"/>
              </a:tabLst>
            </a:pPr>
            <a:r>
              <a:rPr lang="zh-CN" altLang="zh-CN" sz="1600" b="1" kern="100" dirty="0">
                <a:effectLst/>
                <a:latin typeface="Times New Roman" panose="02020603050405020304" pitchFamily="18" charset="0"/>
                <a:ea typeface="华文楷体" panose="02010600040101010101" pitchFamily="2" charset="-122"/>
                <a:cs typeface="Times New Roman" panose="02020603050405020304" pitchFamily="18" charset="0"/>
              </a:rPr>
              <a:t>根据重复博弈最终的策略，完成最终的动作选择</a:t>
            </a:r>
          </a:p>
        </p:txBody>
      </p:sp>
    </p:spTree>
    <p:extLst>
      <p:ext uri="{BB962C8B-B14F-4D97-AF65-F5344CB8AC3E}">
        <p14:creationId xmlns:p14="http://schemas.microsoft.com/office/powerpoint/2010/main" val="3754223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2E4FA60E-B447-4225-9F7B-6EDA9385B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15212" y="-129427"/>
            <a:ext cx="2913576" cy="6276237"/>
          </a:xfrm>
          <a:prstGeom prst="rect">
            <a:avLst/>
          </a:prstGeom>
        </p:spPr>
      </p:pic>
      <p:sp>
        <p:nvSpPr>
          <p:cNvPr id="6" name="文本框 5">
            <a:extLst>
              <a:ext uri="{FF2B5EF4-FFF2-40B4-BE49-F238E27FC236}">
                <a16:creationId xmlns:a16="http://schemas.microsoft.com/office/drawing/2014/main" id="{057E1819-7148-421D-BC5D-A7D3F549B5DB}"/>
              </a:ext>
            </a:extLst>
          </p:cNvPr>
          <p:cNvSpPr txBox="1"/>
          <p:nvPr/>
        </p:nvSpPr>
        <p:spPr>
          <a:xfrm>
            <a:off x="1831532" y="1044475"/>
            <a:ext cx="548093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双人库恩扑克游戏规则</a:t>
            </a:r>
          </a:p>
        </p:txBody>
      </p:sp>
      <p:sp>
        <p:nvSpPr>
          <p:cNvPr id="9" name="文本框 8">
            <a:extLst>
              <a:ext uri="{FF2B5EF4-FFF2-40B4-BE49-F238E27FC236}">
                <a16:creationId xmlns:a16="http://schemas.microsoft.com/office/drawing/2014/main" id="{F4CFD6C1-7F14-4434-82F5-D7B9C031AA73}"/>
              </a:ext>
            </a:extLst>
          </p:cNvPr>
          <p:cNvSpPr txBox="1"/>
          <p:nvPr/>
        </p:nvSpPr>
        <p:spPr>
          <a:xfrm>
            <a:off x="399244" y="4587477"/>
            <a:ext cx="8345510" cy="1712456"/>
          </a:xfrm>
          <a:prstGeom prst="rect">
            <a:avLst/>
          </a:prstGeom>
          <a:noFill/>
        </p:spPr>
        <p:txBody>
          <a:bodyPr wrap="square">
            <a:spAutoFit/>
          </a:bodyPr>
          <a:lstStyle/>
          <a:p>
            <a:pPr indent="266700" algn="just">
              <a:lnSpc>
                <a:spcPct val="150000"/>
              </a:lnSpc>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库恩扑克</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[Kuhn 1950]</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是一种简单的有限注扑克游戏，由两名玩家进行游戏博弈，游戏中仅提供牌值为</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的三张纸牌。每轮中每位玩家各持一张纸牌，每位玩家根据各自判断来决定是否追加定额赌注。摊牌阶段时来比较未弃牌玩家的底牌大小，底牌值最大的玩家即为胜者。</a:t>
            </a:r>
            <a:endParaRPr lang="zh-CN" altLang="zh-CN" sz="14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74580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057E1819-7148-421D-BC5D-A7D3F549B5DB}"/>
              </a:ext>
            </a:extLst>
          </p:cNvPr>
          <p:cNvSpPr txBox="1"/>
          <p:nvPr/>
        </p:nvSpPr>
        <p:spPr>
          <a:xfrm>
            <a:off x="1831532" y="1044475"/>
            <a:ext cx="5480935" cy="369332"/>
          </a:xfrm>
          <a:prstGeom prst="rect">
            <a:avLst/>
          </a:prstGeom>
          <a:noFill/>
        </p:spPr>
        <p:txBody>
          <a:bodyPr wrap="square" rtlCol="0">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先手玩家</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对应的库恩扑克博弈树</a:t>
            </a:r>
          </a:p>
        </p:txBody>
      </p:sp>
      <p:pic>
        <p:nvPicPr>
          <p:cNvPr id="4" name="图片 3">
            <a:extLst>
              <a:ext uri="{FF2B5EF4-FFF2-40B4-BE49-F238E27FC236}">
                <a16:creationId xmlns:a16="http://schemas.microsoft.com/office/drawing/2014/main" id="{D07CDD7F-1CAE-45F4-B9DA-2AD83B266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795374" y="449966"/>
            <a:ext cx="3667870" cy="559555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2F4D276-E8B1-41E6-9696-298A59A09D43}"/>
                  </a:ext>
                </a:extLst>
              </p:cNvPr>
              <p:cNvSpPr txBox="1"/>
              <p:nvPr/>
            </p:nvSpPr>
            <p:spPr>
              <a:xfrm>
                <a:off x="209281" y="5109847"/>
                <a:ext cx="8725436" cy="12969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在初始根节点下，三条边分别代表玩家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拿到三张不同手牌的情况。库恩扑克的信息集（即博弈树的中间节点）有</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个：</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。在信息集中，</a:t>
                </a:r>
                <a14:m>
                  <m:oMath xmlns:m="http://schemas.openxmlformats.org/officeDocument/2006/math">
                    <m: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𝑃</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表示过牌、</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表示下注。</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72F4D276-E8B1-41E6-9696-298A59A09D43}"/>
                  </a:ext>
                </a:extLst>
              </p:cNvPr>
              <p:cNvSpPr txBox="1">
                <a:spLocks noRot="1" noChangeAspect="1" noMove="1" noResize="1" noEditPoints="1" noAdjustHandles="1" noChangeArrowheads="1" noChangeShapeType="1" noTextEdit="1"/>
              </p:cNvSpPr>
              <p:nvPr/>
            </p:nvSpPr>
            <p:spPr>
              <a:xfrm>
                <a:off x="209281" y="5109847"/>
                <a:ext cx="8725436" cy="1296958"/>
              </a:xfrm>
              <a:prstGeom prst="rect">
                <a:avLst/>
              </a:prstGeom>
              <a:blipFill>
                <a:blip r:embed="rId4"/>
                <a:stretch>
                  <a:fillRect l="-419" r="-3142" b="-7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041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057E1819-7148-421D-BC5D-A7D3F549B5DB}"/>
              </a:ext>
            </a:extLst>
          </p:cNvPr>
          <p:cNvSpPr txBox="1"/>
          <p:nvPr/>
        </p:nvSpPr>
        <p:spPr>
          <a:xfrm>
            <a:off x="1831532" y="1044475"/>
            <a:ext cx="548093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先手玩家</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对应的库恩扑克博弈树</a:t>
            </a:r>
          </a:p>
        </p:txBody>
      </p:sp>
      <p:pic>
        <p:nvPicPr>
          <p:cNvPr id="4" name="图片 3">
            <a:extLst>
              <a:ext uri="{FF2B5EF4-FFF2-40B4-BE49-F238E27FC236}">
                <a16:creationId xmlns:a16="http://schemas.microsoft.com/office/drawing/2014/main" id="{D07CDD7F-1CAE-45F4-B9DA-2AD83B266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795374" y="449966"/>
            <a:ext cx="3667870" cy="559555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9DB6DF5-37BE-4779-946D-2A08C56316A8}"/>
                  </a:ext>
                </a:extLst>
              </p:cNvPr>
              <p:cNvSpPr txBox="1"/>
              <p:nvPr/>
            </p:nvSpPr>
            <p:spPr>
              <a:xfrm>
                <a:off x="256931" y="5081678"/>
                <a:ext cx="8744755" cy="140416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要注意的是从根节点到达每个信息集的路径只有一条，该路径所对应的行动序列也只有一种，例如信息集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（博弈树中的一个中间节点）可通过如下路径到达：</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拿到大小为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纸牌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groupChr>
                      <m:groupChrPr>
                        <m:chr m:val="→"/>
                        <m:vertJc m:val="bot"/>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e>
                    </m:groupChr>
                  </m:oMath>
                </a14:m>
                <a:r>
                  <a:rPr lang="en-US" altLang="zh-CN" sz="1800" i="1"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选择过牌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groupChr>
                      <m:groupChrPr>
                        <m:chr m:val="→"/>
                        <m:vertJc m:val="bot"/>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e>
                    </m:groupChr>
                  </m:oMath>
                </a14:m>
                <a:r>
                  <a:rPr lang="en-US" altLang="zh-CN" sz="1800" i="1"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选择加注</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D9DB6DF5-37BE-4779-946D-2A08C56316A8}"/>
                  </a:ext>
                </a:extLst>
              </p:cNvPr>
              <p:cNvSpPr txBox="1">
                <a:spLocks noRot="1" noChangeAspect="1" noMove="1" noResize="1" noEditPoints="1" noAdjustHandles="1" noChangeArrowheads="1" noChangeShapeType="1" noTextEdit="1"/>
              </p:cNvSpPr>
              <p:nvPr/>
            </p:nvSpPr>
            <p:spPr>
              <a:xfrm>
                <a:off x="256931" y="5081678"/>
                <a:ext cx="8744755" cy="1404167"/>
              </a:xfrm>
              <a:prstGeom prst="rect">
                <a:avLst/>
              </a:prstGeom>
              <a:blipFill>
                <a:blip r:embed="rId4"/>
                <a:stretch>
                  <a:fillRect l="-418" r="-557" b="-11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183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9D7CFE-852F-4FA3-9386-236911A6992B}"/>
                  </a:ext>
                </a:extLst>
              </p:cNvPr>
              <p:cNvSpPr txBox="1"/>
              <p:nvPr/>
            </p:nvSpPr>
            <p:spPr>
              <a:xfrm>
                <a:off x="431442" y="737159"/>
                <a:ext cx="8100472" cy="18970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这里以信息集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为例，来计算玩家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通过路径</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groupChr>
                      <m:groupChrPr>
                        <m:chr m:val="→"/>
                        <m:vertJc m:val="bot"/>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e>
                    </m:groupCh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groupChr>
                      <m:groupChrPr>
                        <m:chr m:val="→"/>
                        <m:vertJc m:val="bot"/>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e>
                    </m:groupCh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到达当前节点</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后选择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行动的遗憾值。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在当前策略下，行动序列路径</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产生的概率：</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=1×0.5=0.5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79D7CFE-852F-4FA3-9386-236911A6992B}"/>
                  </a:ext>
                </a:extLst>
              </p:cNvPr>
              <p:cNvSpPr txBox="1">
                <a:spLocks noRot="1" noChangeAspect="1" noMove="1" noResize="1" noEditPoints="1" noAdjustHandles="1" noChangeArrowheads="1" noChangeShapeType="1" noTextEdit="1"/>
              </p:cNvSpPr>
              <p:nvPr/>
            </p:nvSpPr>
            <p:spPr>
              <a:xfrm>
                <a:off x="431442" y="737159"/>
                <a:ext cx="8100472" cy="1897058"/>
              </a:xfrm>
              <a:prstGeom prst="rect">
                <a:avLst/>
              </a:prstGeom>
              <a:blipFill>
                <a:blip r:embed="rId3"/>
                <a:stretch>
                  <a:fillRect l="-527" r="-6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921B55-1CCE-44C2-AACA-C33151B7F960}"/>
                  </a:ext>
                </a:extLst>
              </p:cNvPr>
              <p:cNvSpPr txBox="1"/>
              <p:nvPr/>
            </p:nvSpPr>
            <p:spPr>
              <a:xfrm>
                <a:off x="431442" y="2531251"/>
                <a:ext cx="8339071" cy="424731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按照先前的定义，</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表示不考虑玩家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的策略能够通过路径</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到达当前节点</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的概率，那么玩家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选择过牌的概率为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（而不管其实际以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的概率选择过牌的行动）、玩家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做出选择后以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概率选择加注行动。</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由于在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节点选择加注和过牌的概率均为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50%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，所以当前策略下从当前节点到达终结状态</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zh-CN"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的</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概率分别为：</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由于已知</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，可知玩家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作用下从根节点出发、经过路径</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到达当前节点后的虚拟价值：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oMath>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=0.5×0.5×</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+0.5×0.5×</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=−0.75  </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84921B55-1CCE-44C2-AACA-C33151B7F960}"/>
                  </a:ext>
                </a:extLst>
              </p:cNvPr>
              <p:cNvSpPr txBox="1">
                <a:spLocks noRot="1" noChangeAspect="1" noMove="1" noResize="1" noEditPoints="1" noAdjustHandles="1" noChangeArrowheads="1" noChangeShapeType="1" noTextEdit="1"/>
              </p:cNvSpPr>
              <p:nvPr/>
            </p:nvSpPr>
            <p:spPr>
              <a:xfrm>
                <a:off x="431442" y="2531251"/>
                <a:ext cx="8339071" cy="4247317"/>
              </a:xfrm>
              <a:prstGeom prst="rect">
                <a:avLst/>
              </a:prstGeom>
              <a:blipFill>
                <a:blip r:embed="rId4"/>
                <a:stretch>
                  <a:fillRect l="-512" r="-3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1697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088F49A-5659-462C-91B1-3EA07D829D18}"/>
              </a:ext>
            </a:extLst>
          </p:cNvPr>
          <p:cNvSpPr>
            <a:spLocks noGrp="1"/>
          </p:cNvSpPr>
          <p:nvPr>
            <p:ph type="sldNum" sz="quarter" idx="12"/>
          </p:nvPr>
        </p:nvSpPr>
        <p:spPr/>
        <p:txBody>
          <a:bodyPr/>
          <a:lstStyle/>
          <a:p>
            <a:fld id="{5AD84F5B-1672-4D3F-9FEC-5DF89A7B7912}"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6AD39A-250C-48FB-BB52-174225E2A024}"/>
                  </a:ext>
                </a:extLst>
              </p:cNvPr>
              <p:cNvSpPr txBox="1"/>
              <p:nvPr/>
            </p:nvSpPr>
            <p:spPr>
              <a:xfrm>
                <a:off x="447540" y="1488032"/>
                <a:ext cx="8248919" cy="32584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下面计算玩家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在当前节点选择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行动后的虚拟价值。若玩家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在当前节点选择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行动，即</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，此时玩家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促使行动序列</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发生的概率仍然</a:t>
                </a:r>
                <a14:m>
                  <m:oMath xmlns:m="http://schemas.openxmlformats.org/officeDocument/2006/math">
                    <m:r>
                      <a:rPr lang="zh-CN"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为</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。由于从当前节点出发抵达的终结状态只有</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，所以</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oMath>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则玩家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在当前节点选择</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行动后的虚拟价值为：</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e>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sup>
                      </m:s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oMath>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0.5</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B6AD39A-250C-48FB-BB52-174225E2A024}"/>
                  </a:ext>
                </a:extLst>
              </p:cNvPr>
              <p:cNvSpPr txBox="1">
                <a:spLocks noRot="1" noChangeAspect="1" noMove="1" noResize="1" noEditPoints="1" noAdjustHandles="1" noChangeArrowheads="1" noChangeShapeType="1" noTextEdit="1"/>
              </p:cNvSpPr>
              <p:nvPr/>
            </p:nvSpPr>
            <p:spPr>
              <a:xfrm>
                <a:off x="447540" y="1488032"/>
                <a:ext cx="8248919" cy="3258456"/>
              </a:xfrm>
              <a:prstGeom prst="rect">
                <a:avLst/>
              </a:prstGeom>
              <a:blipFill>
                <a:blip r:embed="rId2"/>
                <a:stretch>
                  <a:fillRect l="-443" r="-591"/>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419A0757-207A-433B-A074-0B6777A6155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12047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B6AD39A-250C-48FB-BB52-174225E2A024}"/>
                  </a:ext>
                </a:extLst>
              </p:cNvPr>
              <p:cNvSpPr txBox="1"/>
              <p:nvPr/>
            </p:nvSpPr>
            <p:spPr>
              <a:xfrm>
                <a:off x="290842" y="1069572"/>
                <a:ext cx="8409905" cy="455791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最终，在信息集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上采取</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的虚拟遗憾值如下计算：</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e>
                      </m:d>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e>
                      </m:d>
                    </m:oMath>
                    <m:oMath xmlns:m="http://schemas.openxmlformats.org/officeDocument/2006/math">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e>
                      </m:d>
                    </m:oMath>
                    <m:oMath xmlns:m="http://schemas.openxmlformats.org/officeDocument/2006/math">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−0.75</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=0.25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在第一轮博弈中，累加虚拟遗憾值与行为遗憾值相同：</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bSup>
                        </m:e>
                      </m:nary>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类似的，可以计算信息集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上采取</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加注</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策略的遗憾值：</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𝑅𝑒𝑔𝑟𝑒𝑡</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𝑃𝐵</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=−0.25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B6AD39A-250C-48FB-BB52-174225E2A024}"/>
                  </a:ext>
                </a:extLst>
              </p:cNvPr>
              <p:cNvSpPr txBox="1">
                <a:spLocks noRot="1" noChangeAspect="1" noMove="1" noResize="1" noEditPoints="1" noAdjustHandles="1" noChangeArrowheads="1" noChangeShapeType="1" noTextEdit="1"/>
              </p:cNvSpPr>
              <p:nvPr/>
            </p:nvSpPr>
            <p:spPr>
              <a:xfrm>
                <a:off x="290842" y="1069572"/>
                <a:ext cx="8409905" cy="4557914"/>
              </a:xfrm>
              <a:prstGeom prst="rect">
                <a:avLst/>
              </a:prstGeom>
              <a:blipFill>
                <a:blip r:embed="rId2"/>
                <a:stretch>
                  <a:fillRect l="-508"/>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653F609A-22A7-40ED-8DB0-0BC5AEA45721}"/>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A291A859-4F21-473A-9E35-61D36D221EEA}"/>
              </a:ext>
            </a:extLst>
          </p:cNvPr>
          <p:cNvSpPr/>
          <p:nvPr/>
        </p:nvSpPr>
        <p:spPr>
          <a:xfrm>
            <a:off x="657581" y="5840358"/>
            <a:ext cx="7972986" cy="465961"/>
          </a:xfrm>
          <a:prstGeom prst="rect">
            <a:avLst/>
          </a:prstGeom>
        </p:spPr>
        <p:txBody>
          <a:bodyPr wrap="square">
            <a:spAutoFit/>
          </a:bodyPr>
          <a:lstStyle/>
          <a:p>
            <a:pPr algn="just">
              <a:lnSpc>
                <a:spcPct val="150000"/>
              </a:lnSpc>
              <a:spcAft>
                <a:spcPts val="0"/>
              </a:spcAft>
            </a:pP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于是，根据遗憾值匹配算法计算结果，在下一轮的策略中会选择</a:t>
            </a:r>
            <a:r>
              <a:rPr lang="en-US"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过牌</a:t>
            </a:r>
            <a:r>
              <a:rPr lang="en-US"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策略。</a:t>
            </a:r>
            <a:endParaRPr lang="zh-CN" altLang="zh-CN" sz="14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55680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057E1819-7148-421D-BC5D-A7D3F549B5DB}"/>
              </a:ext>
            </a:extLst>
          </p:cNvPr>
          <p:cNvSpPr txBox="1"/>
          <p:nvPr/>
        </p:nvSpPr>
        <p:spPr>
          <a:xfrm>
            <a:off x="1831532" y="1044475"/>
            <a:ext cx="548093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8.2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先手玩家手牌为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的库恩扑克博弈树</a:t>
            </a:r>
          </a:p>
        </p:txBody>
      </p:sp>
      <p:pic>
        <p:nvPicPr>
          <p:cNvPr id="3" name="图片 2">
            <a:extLst>
              <a:ext uri="{FF2B5EF4-FFF2-40B4-BE49-F238E27FC236}">
                <a16:creationId xmlns:a16="http://schemas.microsoft.com/office/drawing/2014/main" id="{C57A143C-2832-4FF0-8EFC-B6843C7A8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7393" y="2428074"/>
            <a:ext cx="4709214" cy="3192019"/>
          </a:xfrm>
          <a:prstGeom prst="rect">
            <a:avLst/>
          </a:prstGeom>
        </p:spPr>
      </p:pic>
    </p:spTree>
    <p:extLst>
      <p:ext uri="{BB962C8B-B14F-4D97-AF65-F5344CB8AC3E}">
        <p14:creationId xmlns:p14="http://schemas.microsoft.com/office/powerpoint/2010/main" val="2658284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遗憾最小化算法</a:t>
            </a:r>
            <a:endPar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057E1819-7148-421D-BC5D-A7D3F549B5DB}"/>
              </a:ext>
            </a:extLst>
          </p:cNvPr>
          <p:cNvSpPr txBox="1"/>
          <p:nvPr/>
        </p:nvSpPr>
        <p:spPr>
          <a:xfrm>
            <a:off x="1831532" y="1044475"/>
            <a:ext cx="548093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8.3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三人库恩扑克的部分博弈树</a:t>
            </a:r>
          </a:p>
        </p:txBody>
      </p:sp>
      <p:pic>
        <p:nvPicPr>
          <p:cNvPr id="4" name="图片 3">
            <a:extLst>
              <a:ext uri="{FF2B5EF4-FFF2-40B4-BE49-F238E27FC236}">
                <a16:creationId xmlns:a16="http://schemas.microsoft.com/office/drawing/2014/main" id="{E527BFDD-2108-481C-B012-438E793B3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07669" y="849808"/>
            <a:ext cx="4928659" cy="6207223"/>
          </a:xfrm>
          <a:prstGeom prst="rect">
            <a:avLst/>
          </a:prstGeom>
        </p:spPr>
      </p:pic>
    </p:spTree>
    <p:extLst>
      <p:ext uri="{BB962C8B-B14F-4D97-AF65-F5344CB8AC3E}">
        <p14:creationId xmlns:p14="http://schemas.microsoft.com/office/powerpoint/2010/main" val="111000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400" b="1" dirty="0">
                <a:latin typeface="黑体" panose="02010609060101010101" pitchFamily="49" charset="-122"/>
                <a:ea typeface="黑体" panose="02010609060101010101" pitchFamily="49" charset="-122"/>
                <a:cs typeface="Times New Roman" panose="02020603050405020304" pitchFamily="18" charset="0"/>
              </a:rPr>
              <a:t>博弈论的诞生：</a:t>
            </a: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田忌赛马</a:t>
            </a:r>
          </a:p>
        </p:txBody>
      </p:sp>
      <p:sp>
        <p:nvSpPr>
          <p:cNvPr id="6" name="内容占位符 4"/>
          <p:cNvSpPr>
            <a:spLocks noGrp="1"/>
          </p:cNvSpPr>
          <p:nvPr>
            <p:ph sz="half" idx="1"/>
          </p:nvPr>
        </p:nvSpPr>
        <p:spPr>
          <a:xfrm>
            <a:off x="206534" y="1042258"/>
            <a:ext cx="8730932" cy="4351339"/>
          </a:xfrm>
        </p:spPr>
        <p:txBody>
          <a:bodyPr>
            <a:noAutofit/>
          </a:bodyPr>
          <a:lstStyle/>
          <a:p>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齐将田忌善而客待之。忌数与齐诸公子驰逐重射。孙子见其马足不甚相远，马有上、中、下辈。于是孙子谓田忌曰：“君弟重射，臣能令君胜。”田忌信然之，与王及诸公子逐射千金。及临质，孙子曰：“今以君之下驷与彼上驷，取君上驷与彼中驷，取君中驷与彼下驷。”既驰三辈毕，而田忌一不胜而再胜，卒得王千金。于是忌进孙子于威王。威王问兵法，遂以为师。                                                                                                  </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史记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孙子吴起列传</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a:t>
            </a:r>
          </a:p>
          <a:p>
            <a:pPr marL="0" indent="0">
              <a:buNone/>
            </a:pPr>
            <a:r>
              <a:rPr lang="en-US" altLang="zh-CN" sz="18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8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4" name="矩形 3"/>
          <p:cNvSpPr/>
          <p:nvPr/>
        </p:nvSpPr>
        <p:spPr>
          <a:xfrm>
            <a:off x="5810854" y="6034263"/>
            <a:ext cx="2161169" cy="369332"/>
          </a:xfrm>
          <a:prstGeom prst="rect">
            <a:avLst/>
          </a:prstGeom>
        </p:spPr>
        <p:txBody>
          <a:bodyPr wrap="none">
            <a:spAutoFit/>
          </a:bodyPr>
          <a:lstStyle/>
          <a:p>
            <a:r>
              <a:rPr lang="zh-CN" altLang="en-US" b="1" dirty="0">
                <a:solidFill>
                  <a:srgbClr val="C00000"/>
                </a:solidFill>
                <a:latin typeface="华文楷体" panose="02010600040101010101" pitchFamily="2" charset="-122"/>
                <a:ea typeface="华文楷体" panose="02010600040101010101" pitchFamily="2" charset="-122"/>
              </a:rPr>
              <a:t>以己之长 攻彼之短</a:t>
            </a:r>
          </a:p>
        </p:txBody>
      </p:sp>
      <p:sp>
        <p:nvSpPr>
          <p:cNvPr id="14" name="文本框 13">
            <a:extLst>
              <a:ext uri="{FF2B5EF4-FFF2-40B4-BE49-F238E27FC236}">
                <a16:creationId xmlns:a16="http://schemas.microsoft.com/office/drawing/2014/main" id="{6943962F-A096-4015-B5BC-1D0ED7D7916E}"/>
              </a:ext>
            </a:extLst>
          </p:cNvPr>
          <p:cNvSpPr txBox="1"/>
          <p:nvPr/>
        </p:nvSpPr>
        <p:spPr>
          <a:xfrm>
            <a:off x="1948796" y="3608065"/>
            <a:ext cx="5480935"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8.1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齐威王与田忌进行赛马中所采取的不同对局</a:t>
            </a:r>
          </a:p>
        </p:txBody>
      </p:sp>
      <p:pic>
        <p:nvPicPr>
          <p:cNvPr id="5" name="图片 4">
            <a:extLst>
              <a:ext uri="{FF2B5EF4-FFF2-40B4-BE49-F238E27FC236}">
                <a16:creationId xmlns:a16="http://schemas.microsoft.com/office/drawing/2014/main" id="{E655532B-7B50-4326-A858-A57AA19D8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604390" y="1770823"/>
            <a:ext cx="1935220" cy="6535834"/>
          </a:xfrm>
          <a:prstGeom prst="rect">
            <a:avLst/>
          </a:prstGeom>
        </p:spPr>
      </p:pic>
    </p:spTree>
    <p:extLst>
      <p:ext uri="{BB962C8B-B14F-4D97-AF65-F5344CB8AC3E}">
        <p14:creationId xmlns:p14="http://schemas.microsoft.com/office/powerpoint/2010/main" val="2370810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p>
        </p:txBody>
      </p:sp>
      <p:sp>
        <p:nvSpPr>
          <p:cNvPr id="10" name="文本框 9">
            <a:extLst>
              <a:ext uri="{FF2B5EF4-FFF2-40B4-BE49-F238E27FC236}">
                <a16:creationId xmlns:a16="http://schemas.microsoft.com/office/drawing/2014/main" id="{2205A214-6659-4318-A9BC-66921AF1438A}"/>
              </a:ext>
            </a:extLst>
          </p:cNvPr>
          <p:cNvSpPr txBox="1"/>
          <p:nvPr/>
        </p:nvSpPr>
        <p:spPr>
          <a:xfrm>
            <a:off x="717994" y="5021412"/>
            <a:ext cx="7708005" cy="923330"/>
          </a:xfrm>
          <a:prstGeom prst="rect">
            <a:avLst/>
          </a:prstGeom>
          <a:noFill/>
        </p:spPr>
        <p:txBody>
          <a:bodyPr wrap="square">
            <a:spAutoFit/>
          </a:bodyPr>
          <a:lstStyle/>
          <a:p>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从当前已经完成的部分博弈出发，将接下来博弈过程视为是一个单独子博弈，然后找到子博弈的最优反应策略，这样可以减小计算量，以便在接近叶节点的情况下得到更加精确的结果</a:t>
            </a:r>
            <a:endParaRPr lang="zh-CN" altLang="en-US" b="1" dirty="0"/>
          </a:p>
        </p:txBody>
      </p:sp>
      <p:sp>
        <p:nvSpPr>
          <p:cNvPr id="11" name="文本框 10">
            <a:extLst>
              <a:ext uri="{FF2B5EF4-FFF2-40B4-BE49-F238E27FC236}">
                <a16:creationId xmlns:a16="http://schemas.microsoft.com/office/drawing/2014/main" id="{EC6A32B1-1D3D-4D5A-99D3-37E8F54F94EC}"/>
              </a:ext>
            </a:extLst>
          </p:cNvPr>
          <p:cNvSpPr txBox="1"/>
          <p:nvPr/>
        </p:nvSpPr>
        <p:spPr>
          <a:xfrm>
            <a:off x="1831532" y="977857"/>
            <a:ext cx="5480935" cy="369332"/>
          </a:xfrm>
          <a:prstGeom prst="rect">
            <a:avLst/>
          </a:prstGeom>
          <a:noFill/>
        </p:spPr>
        <p:txBody>
          <a:bodyPr wrap="square" rtlCol="0">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完全与非完全信息博弈的子博弈</a:t>
            </a:r>
          </a:p>
        </p:txBody>
      </p:sp>
      <p:pic>
        <p:nvPicPr>
          <p:cNvPr id="12" name="图片 11">
            <a:extLst>
              <a:ext uri="{FF2B5EF4-FFF2-40B4-BE49-F238E27FC236}">
                <a16:creationId xmlns:a16="http://schemas.microsoft.com/office/drawing/2014/main" id="{A8DF151A-E84F-46D1-BDB1-D60030944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948" y="1455312"/>
            <a:ext cx="3848099" cy="3251915"/>
          </a:xfrm>
          <a:prstGeom prst="rect">
            <a:avLst/>
          </a:prstGeom>
        </p:spPr>
      </p:pic>
    </p:spTree>
    <p:extLst>
      <p:ext uri="{BB962C8B-B14F-4D97-AF65-F5344CB8AC3E}">
        <p14:creationId xmlns:p14="http://schemas.microsoft.com/office/powerpoint/2010/main" val="53174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p>
        </p:txBody>
      </p:sp>
      <p:sp>
        <p:nvSpPr>
          <p:cNvPr id="7" name="文本框 6">
            <a:extLst>
              <a:ext uri="{FF2B5EF4-FFF2-40B4-BE49-F238E27FC236}">
                <a16:creationId xmlns:a16="http://schemas.microsoft.com/office/drawing/2014/main" id="{F93F1263-2331-40FB-9194-8A98DD2E751F}"/>
              </a:ext>
            </a:extLst>
          </p:cNvPr>
          <p:cNvSpPr txBox="1"/>
          <p:nvPr/>
        </p:nvSpPr>
        <p:spPr>
          <a:xfrm>
            <a:off x="2531829" y="1181859"/>
            <a:ext cx="4080339"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抛硬币游戏博弈树</a:t>
            </a:r>
          </a:p>
        </p:txBody>
      </p:sp>
      <p:pic>
        <p:nvPicPr>
          <p:cNvPr id="9" name="图片 8">
            <a:extLst>
              <a:ext uri="{FF2B5EF4-FFF2-40B4-BE49-F238E27FC236}">
                <a16:creationId xmlns:a16="http://schemas.microsoft.com/office/drawing/2014/main" id="{18D35279-7AE5-4BF2-BC51-7870285331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138889" y="1277356"/>
            <a:ext cx="2866218" cy="3646466"/>
          </a:xfrm>
          <a:prstGeom prst="rect">
            <a:avLst/>
          </a:prstGeom>
        </p:spPr>
      </p:pic>
      <p:sp>
        <p:nvSpPr>
          <p:cNvPr id="10" name="文本框 9">
            <a:extLst>
              <a:ext uri="{FF2B5EF4-FFF2-40B4-BE49-F238E27FC236}">
                <a16:creationId xmlns:a16="http://schemas.microsoft.com/office/drawing/2014/main" id="{5DB13214-71F0-4509-BCE0-34E433048F34}"/>
              </a:ext>
            </a:extLst>
          </p:cNvPr>
          <p:cNvSpPr txBox="1"/>
          <p:nvPr/>
        </p:nvSpPr>
        <p:spPr>
          <a:xfrm>
            <a:off x="499054" y="4721720"/>
            <a:ext cx="8145888" cy="1754326"/>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玩家</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随机抛一个硬币，然后根据硬币的正反面可以决定将硬币卖掉或者让玩家</a:t>
            </a:r>
            <a:r>
              <a:rPr lang="en-US" altLang="zh-CN" sz="1800" b="1" dirty="0">
                <a:effectLst/>
                <a:latin typeface="Times New Roman" panose="02020603050405020304" pitchFamily="18" charset="0"/>
                <a:ea typeface="华文楷体" panose="02010600040101010101" pitchFamily="2" charset="-122"/>
              </a:rPr>
              <a:t>B</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来猜测硬币的正反面。如果硬币抛掷结果是正面，玩家</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卖掉这一硬币可以获得</a:t>
            </a:r>
            <a:r>
              <a:rPr lang="en-US" altLang="zh-CN" sz="1800" b="1" dirty="0">
                <a:effectLst/>
                <a:latin typeface="Times New Roman" panose="02020603050405020304" pitchFamily="18" charset="0"/>
                <a:ea typeface="华文楷体" panose="02010600040101010101" pitchFamily="2" charset="-122"/>
              </a:rPr>
              <a:t>0.5</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元收益，如果硬币抛掷结果是负面，则玩家</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卖掉这一硬币会亏损</a:t>
            </a:r>
            <a:r>
              <a:rPr lang="en-US" altLang="zh-CN" sz="1800" b="1" dirty="0">
                <a:effectLst/>
                <a:latin typeface="Times New Roman" panose="02020603050405020304" pitchFamily="18" charset="0"/>
                <a:ea typeface="华文楷体" panose="02010600040101010101" pitchFamily="2" charset="-122"/>
              </a:rPr>
              <a:t>0.5</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元（收益为</a:t>
            </a:r>
            <a:r>
              <a:rPr lang="en-US" altLang="zh-CN" sz="1800" b="1" dirty="0">
                <a:effectLst/>
                <a:latin typeface="Times New Roman" panose="02020603050405020304" pitchFamily="18" charset="0"/>
                <a:ea typeface="华文楷体" panose="02010600040101010101" pitchFamily="2" charset="-122"/>
              </a:rPr>
              <a:t>-0.5</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如果玩家</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不采取售卖硬币的行动，而是让玩家</a:t>
            </a:r>
            <a:r>
              <a:rPr lang="en-US" altLang="zh-CN" sz="1800" b="1" dirty="0">
                <a:effectLst/>
                <a:latin typeface="Times New Roman" panose="02020603050405020304" pitchFamily="18" charset="0"/>
                <a:ea typeface="华文楷体" panose="02010600040101010101" pitchFamily="2" charset="-122"/>
              </a:rPr>
              <a:t>B</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猜硬币的正反，则玩家</a:t>
            </a:r>
            <a:r>
              <a:rPr lang="en-US" altLang="zh-CN" sz="1800" b="1" dirty="0">
                <a:effectLst/>
                <a:latin typeface="Times New Roman" panose="02020603050405020304" pitchFamily="18" charset="0"/>
                <a:ea typeface="华文楷体" panose="02010600040101010101" pitchFamily="2" charset="-122"/>
              </a:rPr>
              <a:t>B</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猜错正反前提下玩家</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可以获得</a:t>
            </a:r>
            <a:r>
              <a:rPr lang="en-US" altLang="zh-CN" sz="1800" b="1" dirty="0">
                <a:effectLst/>
                <a:latin typeface="Times New Roman" panose="02020603050405020304" pitchFamily="18" charset="0"/>
                <a:ea typeface="华文楷体" panose="02010600040101010101" pitchFamily="2" charset="-122"/>
              </a:rPr>
              <a:t>1</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元或者玩家</a:t>
            </a:r>
            <a:r>
              <a:rPr lang="en-US" altLang="zh-CN" sz="1800" b="1" dirty="0">
                <a:effectLst/>
                <a:latin typeface="Times New Roman" panose="02020603050405020304" pitchFamily="18" charset="0"/>
                <a:ea typeface="华文楷体" panose="02010600040101010101" pitchFamily="2" charset="-122"/>
              </a:rPr>
              <a:t>B</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猜对正反前提下玩家</a:t>
            </a:r>
            <a:r>
              <a:rPr lang="en-US" altLang="zh-CN" sz="1800" b="1" dirty="0">
                <a:effectLst/>
                <a:latin typeface="Times New Roman" panose="02020603050405020304" pitchFamily="18" charset="0"/>
                <a:ea typeface="华文楷体" panose="02010600040101010101" pitchFamily="2" charset="-122"/>
              </a:rPr>
              <a:t>A</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会亏损</a:t>
            </a:r>
            <a:r>
              <a:rPr lang="en-US" altLang="zh-CN" sz="1800" b="1" dirty="0">
                <a:effectLst/>
                <a:latin typeface="Times New Roman" panose="02020603050405020304" pitchFamily="18" charset="0"/>
                <a:ea typeface="华文楷体" panose="02010600040101010101" pitchFamily="2" charset="-122"/>
              </a:rPr>
              <a:t>1</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元。</a:t>
            </a:r>
            <a:endParaRPr lang="zh-CN" altLang="en-US" b="1" dirty="0"/>
          </a:p>
        </p:txBody>
      </p:sp>
    </p:spTree>
    <p:extLst>
      <p:ext uri="{BB962C8B-B14F-4D97-AF65-F5344CB8AC3E}">
        <p14:creationId xmlns:p14="http://schemas.microsoft.com/office/powerpoint/2010/main" val="3597673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p>
        </p:txBody>
      </p:sp>
      <p:grpSp>
        <p:nvGrpSpPr>
          <p:cNvPr id="6" name="组合 5">
            <a:extLst>
              <a:ext uri="{FF2B5EF4-FFF2-40B4-BE49-F238E27FC236}">
                <a16:creationId xmlns:a16="http://schemas.microsoft.com/office/drawing/2014/main" id="{84611F31-3B24-473D-8914-AA4D4D63626C}"/>
              </a:ext>
            </a:extLst>
          </p:cNvPr>
          <p:cNvGrpSpPr/>
          <p:nvPr/>
        </p:nvGrpSpPr>
        <p:grpSpPr>
          <a:xfrm>
            <a:off x="429410" y="1198402"/>
            <a:ext cx="8128601" cy="4994198"/>
            <a:chOff x="429410" y="1198402"/>
            <a:chExt cx="8128601" cy="4994198"/>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4C2CBE0-83F4-4532-B1AB-080B6BC55BE4}"/>
                    </a:ext>
                  </a:extLst>
                </p:cNvPr>
                <p:cNvSpPr txBox="1"/>
                <p:nvPr/>
              </p:nvSpPr>
              <p:spPr>
                <a:xfrm>
                  <a:off x="429410" y="1198402"/>
                  <a:ext cx="8094372" cy="1754326"/>
                </a:xfrm>
                <a:prstGeom prst="rect">
                  <a:avLst/>
                </a:prstGeom>
                <a:noFill/>
              </p:spPr>
              <p:txBody>
                <a:bodyPr wrap="square">
                  <a:spAutoFit/>
                </a:bodyPr>
                <a:lstStyle/>
                <a:p>
                  <a:pPr marL="285750" indent="-285750" algn="just">
                    <a:buFont typeface="Arial" panose="020B0604020202020204" pitchFamily="34" charset="0"/>
                    <a:buChar char="•"/>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卖掉硬币的收益</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卖掉硬币的收益</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。在硬币投掷结果为正面或反面的概率相等情况下，要使玩家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选择卖硬币和猜硬币的收益一样，则玩家</a:t>
                  </a:r>
                  <a:r>
                    <a:rPr lang="en-US" altLang="zh-CN" sz="1800" dirty="0">
                      <a:effectLst/>
                      <a:latin typeface="Times New Roman" panose="02020603050405020304" pitchFamily="18" charset="0"/>
                      <a:ea typeface="华文楷体" panose="02010600040101010101" pitchFamily="2" charset="-122"/>
                    </a:rPr>
                    <a:t>B</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的策略要使得玩家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在硬币投掷结果为正面情况下选择猜硬币这一行动的期望收益</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，在硬币投掷结果为反面情况下选择猜硬币这一行动的期望收益</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12" name="文本框 11">
                  <a:extLst>
                    <a:ext uri="{FF2B5EF4-FFF2-40B4-BE49-F238E27FC236}">
                      <a16:creationId xmlns:a16="http://schemas.microsoft.com/office/drawing/2014/main" id="{F4C2CBE0-83F4-4532-B1AB-080B6BC55BE4}"/>
                    </a:ext>
                  </a:extLst>
                </p:cNvPr>
                <p:cNvSpPr txBox="1">
                  <a:spLocks noRot="1" noChangeAspect="1" noMove="1" noResize="1" noEditPoints="1" noAdjustHandles="1" noChangeArrowheads="1" noChangeShapeType="1" noTextEdit="1"/>
                </p:cNvSpPr>
                <p:nvPr/>
              </p:nvSpPr>
              <p:spPr>
                <a:xfrm>
                  <a:off x="429410" y="1198402"/>
                  <a:ext cx="8094372" cy="1754326"/>
                </a:xfrm>
                <a:prstGeom prst="rect">
                  <a:avLst/>
                </a:prstGeom>
                <a:blipFill>
                  <a:blip r:embed="rId3"/>
                  <a:stretch>
                    <a:fillRect l="-452" t="-2439" r="-678" b="-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ED7F3D0-3FAB-4ADC-A207-7F3973F4BB17}"/>
                    </a:ext>
                  </a:extLst>
                </p:cNvPr>
                <p:cNvSpPr txBox="1"/>
                <p:nvPr/>
              </p:nvSpPr>
              <p:spPr>
                <a:xfrm>
                  <a:off x="463639" y="3053279"/>
                  <a:ext cx="8094372" cy="313932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猜硬币投掷结果为正面的概率为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，对应的其猜硬币投掷结果为反面的概率为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，则有：</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m:oMathPara>
                  </a14:m>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从而可求得玩家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猜测硬币投掷结果为正面的概率为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0.25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、猜测硬币投掷结果为反面的概率为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0.75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按照这样的概率来猜测硬币投掷结果为正面或反面的情况下，将使得玩家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的最终期望收益为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在这场博弈中，即使玩家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选择了让玩家</a:t>
                  </a:r>
                  <a:r>
                    <a:rPr lang="en-US" altLang="zh-CN" sz="1800" dirty="0">
                      <a:effectLst/>
                      <a:latin typeface="Times New Roman" panose="02020603050405020304" pitchFamily="18" charset="0"/>
                      <a:ea typeface="华文楷体" panose="02010600040101010101" pitchFamily="2" charset="-122"/>
                    </a:rPr>
                    <a:t>B</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来猜测硬币投掷结果的正反，玩家</a:t>
                  </a:r>
                  <a:r>
                    <a:rPr lang="en-US" altLang="zh-CN" sz="1800" dirty="0">
                      <a:effectLst/>
                      <a:latin typeface="Times New Roman" panose="02020603050405020304" pitchFamily="18" charset="0"/>
                      <a:ea typeface="华文楷体" panose="02010600040101010101" pitchFamily="2" charset="-122"/>
                    </a:rPr>
                    <a:t>B</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也必须根据玩家</a:t>
                  </a:r>
                  <a:r>
                    <a:rPr lang="en-US" altLang="zh-CN" sz="1800" dirty="0">
                      <a:effectLst/>
                      <a:latin typeface="Times New Roman" panose="02020603050405020304" pitchFamily="18" charset="0"/>
                      <a:ea typeface="华文楷体" panose="02010600040101010101" pitchFamily="2" charset="-122"/>
                    </a:rPr>
                    <a:t>A</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选择卖掉硬币的期望收益来计算自己纳什均衡的策略。</a:t>
                  </a:r>
                  <a:endParaRPr lang="zh-CN" altLang="en-US" dirty="0"/>
                </a:p>
              </p:txBody>
            </p:sp>
          </mc:Choice>
          <mc:Fallback xmlns="">
            <p:sp>
              <p:nvSpPr>
                <p:cNvPr id="13" name="文本框 12">
                  <a:extLst>
                    <a:ext uri="{FF2B5EF4-FFF2-40B4-BE49-F238E27FC236}">
                      <a16:creationId xmlns:a16="http://schemas.microsoft.com/office/drawing/2014/main" id="{EED7F3D0-3FAB-4ADC-A207-7F3973F4BB17}"/>
                    </a:ext>
                  </a:extLst>
                </p:cNvPr>
                <p:cNvSpPr txBox="1">
                  <a:spLocks noRot="1" noChangeAspect="1" noMove="1" noResize="1" noEditPoints="1" noAdjustHandles="1" noChangeArrowheads="1" noChangeShapeType="1" noTextEdit="1"/>
                </p:cNvSpPr>
                <p:nvPr/>
              </p:nvSpPr>
              <p:spPr>
                <a:xfrm>
                  <a:off x="463639" y="3053279"/>
                  <a:ext cx="8094372" cy="3139321"/>
                </a:xfrm>
                <a:prstGeom prst="rect">
                  <a:avLst/>
                </a:prstGeom>
                <a:blipFill>
                  <a:blip r:embed="rId4"/>
                  <a:stretch>
                    <a:fillRect l="-452" r="-753" b="-233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26849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安全子博弈</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FB6A914-23FF-4489-B907-51766519E9A7}"/>
                  </a:ext>
                </a:extLst>
              </p:cNvPr>
              <p:cNvSpPr txBox="1"/>
              <p:nvPr/>
            </p:nvSpPr>
            <p:spPr>
              <a:xfrm>
                <a:off x="341152" y="914740"/>
                <a:ext cx="8036415" cy="577831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在硬币投掷结果为正面情况下卖掉硬币的收益</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，在硬币投掷结果为反面情况下卖掉硬币的收益</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，那么类似地可以求出玩家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的纳什均衡反应策略应该是以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0.25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概率来猜测硬币投掷结果是反面，以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0.75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概率来猜测硬币投掷结果是正面。如果单独考虑猜硬币的情况，而不考虑卖硬币的情况，在正面和反面出现概率相同的情况下，玩家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应该以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的概率猜测正面，以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的概率猜测反面。</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对于一个非完全信息的博弈，通常可以找到一些从全局出发的近似解法，例如使用上一节中的虚拟遗憾值最小化算法，所谓</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安全子博弈</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是指在子博弈的求解过程中，得到的结果一定不差于全局的近似解法。</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在上面抛硬币的例子当中，在猜硬币的过程中，如果玩家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的行动是通过预测玩家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卖掉硬币的收益来决定，猜硬币这个子博弈就是安全的。反之如果玩家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的行动仅考虑猜硬币的过程（本例中为不考虑</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买硬币的收益），则猜硬币这个子博弈就是不安全的。</a:t>
                </a:r>
              </a:p>
              <a:p>
                <a:pPr marL="285750" indent="-285750" algn="just">
                  <a:lnSpc>
                    <a:spcPct val="150000"/>
                  </a:lnSpc>
                  <a:buFont typeface="Arial" panose="020B0604020202020204" pitchFamily="34" charset="0"/>
                  <a:buChar char="•"/>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FB6A914-23FF-4489-B907-51766519E9A7}"/>
                  </a:ext>
                </a:extLst>
              </p:cNvPr>
              <p:cNvSpPr txBox="1">
                <a:spLocks noRot="1" noChangeAspect="1" noMove="1" noResize="1" noEditPoints="1" noAdjustHandles="1" noChangeArrowheads="1" noChangeShapeType="1" noTextEdit="1"/>
              </p:cNvSpPr>
              <p:nvPr/>
            </p:nvSpPr>
            <p:spPr>
              <a:xfrm>
                <a:off x="341152" y="914740"/>
                <a:ext cx="8036415" cy="5778313"/>
              </a:xfrm>
              <a:prstGeom prst="rect">
                <a:avLst/>
              </a:prstGeom>
              <a:blipFill>
                <a:blip r:embed="rId3"/>
                <a:stretch>
                  <a:fillRect l="-531" r="-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9547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二、博弈策略求解</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一、博弈论的相关概念</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三、博弈规则设计</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四、非完全信息博弈的实际应用</a:t>
            </a:r>
          </a:p>
        </p:txBody>
      </p:sp>
    </p:spTree>
    <p:extLst>
      <p:ext uri="{BB962C8B-B14F-4D97-AF65-F5344CB8AC3E}">
        <p14:creationId xmlns:p14="http://schemas.microsoft.com/office/powerpoint/2010/main" val="2663544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研究问题</a:t>
            </a:r>
          </a:p>
        </p:txBody>
      </p:sp>
      <p:sp>
        <p:nvSpPr>
          <p:cNvPr id="9" name="文本框 8">
            <a:extLst>
              <a:ext uri="{FF2B5EF4-FFF2-40B4-BE49-F238E27FC236}">
                <a16:creationId xmlns:a16="http://schemas.microsoft.com/office/drawing/2014/main" id="{24DBB74F-739D-4521-AF5A-C4B7B23241C8}"/>
              </a:ext>
            </a:extLst>
          </p:cNvPr>
          <p:cNvSpPr txBox="1"/>
          <p:nvPr/>
        </p:nvSpPr>
        <p:spPr>
          <a:xfrm>
            <a:off x="573110" y="1290706"/>
            <a:ext cx="7752742" cy="369761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在现实生活中，如果所有博弈者都追求自己利益最大化，很可能会导致两败俱伤的下场，那么应该如何设计博弈的规则使得博弈的最终局势能尽可能达到整体利益的最大化呢？</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例如许多城市为了避免机动车过快增长造成城市拥堵，因此限制了车牌的发放量。这样，车牌的发放方式就是需要决策者经过周密的考虑后决定的。通常而言，车牌的发放既要能满足有紧迫需求的人，又要满足普通家庭的日常需求，所以很多城市都采取了车牌竞价和随机摇号两种方式发放车牌。</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95853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双边匹配算法</a:t>
            </a:r>
          </a:p>
        </p:txBody>
      </p:sp>
      <p:sp>
        <p:nvSpPr>
          <p:cNvPr id="9" name="文本框 8">
            <a:extLst>
              <a:ext uri="{FF2B5EF4-FFF2-40B4-BE49-F238E27FC236}">
                <a16:creationId xmlns:a16="http://schemas.microsoft.com/office/drawing/2014/main" id="{24DBB74F-739D-4521-AF5A-C4B7B23241C8}"/>
              </a:ext>
            </a:extLst>
          </p:cNvPr>
          <p:cNvSpPr txBox="1"/>
          <p:nvPr/>
        </p:nvSpPr>
        <p:spPr>
          <a:xfrm>
            <a:off x="573110" y="986184"/>
            <a:ext cx="7752742" cy="12969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在生活中，人们常常会碰到与资源匹配相关的决策问题</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如求职就业、报考录取等</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，这些需要双向选择的情况被称为是</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双边匹配问题</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。在双边匹配问题中，需要双方互相满足对方的需求才会达成匹配。</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206434C-45EC-4696-808F-FFB24FDD5E56}"/>
                  </a:ext>
                </a:extLst>
              </p:cNvPr>
              <p:cNvSpPr txBox="1"/>
              <p:nvPr/>
            </p:nvSpPr>
            <p:spPr>
              <a:xfrm>
                <a:off x="177081" y="2836620"/>
                <a:ext cx="8789831" cy="3707425"/>
              </a:xfrm>
              <a:prstGeom prst="rect">
                <a:avLst/>
              </a:prstGeom>
              <a:noFill/>
            </p:spPr>
            <p:txBody>
              <a:bodyPr wrap="square">
                <a:spAutoFit/>
              </a:bodyPr>
              <a:lstStyle/>
              <a:p>
                <a:pPr indent="266700" algn="just">
                  <a:lnSpc>
                    <a:spcPct val="150000"/>
                  </a:lnSpc>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就是一个典型的双边匹配问题，这个问题是指在给定成员偏好顺序的情况下，为两组成员寻找稳定的匹配。假设有</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个单身男性构成的集合</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𝑴</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，以及</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个单身女性构成的集合</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𝑭</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。对于任意一名单身男性</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，都有自己爱慕的单身女性的顺序</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𝒔</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𝒋</m:t>
                            </m:r>
                          </m:sub>
                        </m:sSub>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表示第</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名男性所喜欢单身女性中排在第</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𝒋</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位的单身女性，同理对于任意一名单身女性</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也有其爱慕的单身男性顺序</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𝒔</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𝟏</m:t>
                            </m:r>
                          </m:sub>
                        </m:sSub>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𝟐</m:t>
                            </m:r>
                          </m:sub>
                        </m:sSub>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sub>
                        </m:sSub>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𝒋</m:t>
                            </m:r>
                          </m:sub>
                        </m:sSub>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表示第</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名女性所喜欢单身男性中排在第</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𝒋</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位的单身男性。算法的最终目标是为这</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𝟐</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个男士和女士匹配得到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𝒏</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对伴侣，每一对伴侣可以表示为</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𝒎</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𝒇</m:t>
                        </m:r>
                      </m:e>
                      <m: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𝒋</m:t>
                        </m:r>
                      </m:sub>
                    </m:sSub>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E206434C-45EC-4696-808F-FFB24FDD5E56}"/>
                  </a:ext>
                </a:extLst>
              </p:cNvPr>
              <p:cNvSpPr txBox="1">
                <a:spLocks noRot="1" noChangeAspect="1" noMove="1" noResize="1" noEditPoints="1" noAdjustHandles="1" noChangeArrowheads="1" noChangeShapeType="1" noTextEdit="1"/>
              </p:cNvSpPr>
              <p:nvPr/>
            </p:nvSpPr>
            <p:spPr>
              <a:xfrm>
                <a:off x="177081" y="2836620"/>
                <a:ext cx="8789831" cy="3707425"/>
              </a:xfrm>
              <a:prstGeom prst="rect">
                <a:avLst/>
              </a:prstGeom>
              <a:blipFill>
                <a:blip r:embed="rId3"/>
                <a:stretch>
                  <a:fillRect l="-555" r="-62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2B8DF4DB-FFB6-4271-BDEA-366AB7BE98B1}"/>
              </a:ext>
            </a:extLst>
          </p:cNvPr>
          <p:cNvSpPr txBox="1"/>
          <p:nvPr/>
        </p:nvSpPr>
        <p:spPr>
          <a:xfrm>
            <a:off x="1838455" y="2364726"/>
            <a:ext cx="5467084" cy="461665"/>
          </a:xfrm>
          <a:prstGeom prst="rect">
            <a:avLst/>
          </a:prstGeom>
          <a:noFill/>
        </p:spPr>
        <p:txBody>
          <a:bodyPr wrap="square">
            <a:spAutoFit/>
          </a:bodyPr>
          <a:lstStyle/>
          <a:p>
            <a:r>
              <a:rPr lang="zh-CN" altLang="zh-CN" sz="24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稳定婚姻问题</a:t>
            </a:r>
            <a:r>
              <a:rPr lang="zh-CN" altLang="zh-CN"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stable marriage problem</a:t>
            </a:r>
            <a:r>
              <a:rPr lang="zh-CN" altLang="zh-CN" sz="2400"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400" dirty="0">
              <a:solidFill>
                <a:schemeClr val="tx2"/>
              </a:solidFill>
            </a:endParaRPr>
          </a:p>
        </p:txBody>
      </p:sp>
    </p:spTree>
    <p:extLst>
      <p:ext uri="{BB962C8B-B14F-4D97-AF65-F5344CB8AC3E}">
        <p14:creationId xmlns:p14="http://schemas.microsoft.com/office/powerpoint/2010/main" val="3796473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双边匹配算法</a:t>
            </a:r>
          </a:p>
        </p:txBody>
      </p:sp>
      <p:pic>
        <p:nvPicPr>
          <p:cNvPr id="3" name="图片 2">
            <a:extLst>
              <a:ext uri="{FF2B5EF4-FFF2-40B4-BE49-F238E27FC236}">
                <a16:creationId xmlns:a16="http://schemas.microsoft.com/office/drawing/2014/main" id="{75ED5517-77D7-4F0C-8805-014B12382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328643" y="593218"/>
            <a:ext cx="2328733" cy="7086003"/>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0051F21-D461-4F0D-9A68-F3B0235A9B50}"/>
                  </a:ext>
                </a:extLst>
              </p:cNvPr>
              <p:cNvSpPr txBox="1"/>
              <p:nvPr/>
            </p:nvSpPr>
            <p:spPr>
              <a:xfrm>
                <a:off x="656730" y="1177033"/>
                <a:ext cx="7792913" cy="646331"/>
              </a:xfrm>
              <a:prstGeom prst="rect">
                <a:avLst/>
              </a:prstGeom>
              <a:noFill/>
            </p:spPr>
            <p:txBody>
              <a:bodyPr wrap="square">
                <a:spAutoFit/>
              </a:bodyPr>
              <a:lstStyle/>
              <a:p>
                <a:pPr marL="285750" indent="-285750" algn="ctr">
                  <a:buFont typeface="Arial" panose="020B0604020202020204" pitchFamily="34" charset="0"/>
                  <a:buChar char="•"/>
                </a:pP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假设有</a:t>
                </a:r>
                <a:r>
                  <a:rPr lang="en-US" altLang="zh-CN" sz="1800" b="1" dirty="0">
                    <a:effectLst/>
                    <a:latin typeface="Times New Roman" panose="02020603050405020304" pitchFamily="18" charset="0"/>
                    <a:ea typeface="华文楷体" panose="02010600040101010101" pitchFamily="2" charset="-122"/>
                  </a:rPr>
                  <a:t>4</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名单身男性</a:t>
                </a:r>
                <a14:m>
                  <m:oMath xmlns:m="http://schemas.openxmlformats.org/officeDocument/2006/math">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𝟐</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𝟑</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𝟒</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dirty="0">
                    <a:effectLst/>
                    <a:latin typeface="Times New Roman" panose="02020603050405020304" pitchFamily="18" charset="0"/>
                    <a:ea typeface="华文楷体" panose="02010600040101010101" pitchFamily="2" charset="-122"/>
                  </a:rPr>
                  <a:t>4</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名单身女性</a:t>
                </a:r>
                <a14:m>
                  <m:oMath xmlns:m="http://schemas.openxmlformats.org/officeDocument/2006/math">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𝑨</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𝑩</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𝑪</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effectLst/>
                        <a:latin typeface="Cambria Math" panose="02040503050406030204" pitchFamily="18" charset="0"/>
                        <a:ea typeface="华文楷体" panose="02010600040101010101" pitchFamily="2" charset="-122"/>
                        <a:cs typeface="Times New Roman" panose="02020603050405020304" pitchFamily="18" charset="0"/>
                      </a:rPr>
                      <m:t>𝑫</m:t>
                    </m:r>
                    <m:r>
                      <a:rPr lang="en-US" altLang="zh-CN" sz="1800" b="1">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，他（她）们的爱慕序列如表</a:t>
                </a:r>
                <a:r>
                  <a:rPr lang="en-US" altLang="zh-CN" sz="1800" b="1" dirty="0">
                    <a:effectLst/>
                    <a:latin typeface="Times New Roman" panose="02020603050405020304" pitchFamily="18" charset="0"/>
                    <a:ea typeface="华文楷体" panose="02010600040101010101" pitchFamily="2" charset="-122"/>
                  </a:rPr>
                  <a:t>8.9</a:t>
                </a:r>
                <a:r>
                  <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rPr>
                  <a:t>所示</a:t>
                </a:r>
                <a:endParaRPr lang="zh-CN" altLang="en-US" b="1" dirty="0"/>
              </a:p>
            </p:txBody>
          </p:sp>
        </mc:Choice>
        <mc:Fallback xmlns="">
          <p:sp>
            <p:nvSpPr>
              <p:cNvPr id="10" name="文本框 9">
                <a:extLst>
                  <a:ext uri="{FF2B5EF4-FFF2-40B4-BE49-F238E27FC236}">
                    <a16:creationId xmlns:a16="http://schemas.microsoft.com/office/drawing/2014/main" id="{C0051F21-D461-4F0D-9A68-F3B0235A9B50}"/>
                  </a:ext>
                </a:extLst>
              </p:cNvPr>
              <p:cNvSpPr txBox="1">
                <a:spLocks noRot="1" noChangeAspect="1" noMove="1" noResize="1" noEditPoints="1" noAdjustHandles="1" noChangeArrowheads="1" noChangeShapeType="1" noTextEdit="1"/>
              </p:cNvSpPr>
              <p:nvPr/>
            </p:nvSpPr>
            <p:spPr>
              <a:xfrm>
                <a:off x="656730" y="1177033"/>
                <a:ext cx="7792913" cy="646331"/>
              </a:xfrm>
              <a:prstGeom prst="rect">
                <a:avLst/>
              </a:prstGeom>
              <a:blipFill>
                <a:blip r:embed="rId4"/>
                <a:stretch>
                  <a:fillRect l="-548" t="-5660" r="-626" b="-15094"/>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1B70256-45C2-4760-847E-A5FD1D5196BA}"/>
              </a:ext>
            </a:extLst>
          </p:cNvPr>
          <p:cNvSpPr txBox="1"/>
          <p:nvPr/>
        </p:nvSpPr>
        <p:spPr>
          <a:xfrm>
            <a:off x="2531827" y="2283845"/>
            <a:ext cx="4080339"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8.9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稳定婚姻匹配偏好序列</a:t>
            </a:r>
          </a:p>
        </p:txBody>
      </p:sp>
    </p:spTree>
    <p:extLst>
      <p:ext uri="{BB962C8B-B14F-4D97-AF65-F5344CB8AC3E}">
        <p14:creationId xmlns:p14="http://schemas.microsoft.com/office/powerpoint/2010/main" val="3741712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818146" y="79432"/>
            <a:ext cx="7507706" cy="657727"/>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双边匹配算法</a:t>
            </a:r>
          </a:p>
        </p:txBody>
      </p:sp>
      <p:sp>
        <p:nvSpPr>
          <p:cNvPr id="10" name="文本框 9">
            <a:extLst>
              <a:ext uri="{FF2B5EF4-FFF2-40B4-BE49-F238E27FC236}">
                <a16:creationId xmlns:a16="http://schemas.microsoft.com/office/drawing/2014/main" id="{C0051F21-D461-4F0D-9A68-F3B0235A9B50}"/>
              </a:ext>
            </a:extLst>
          </p:cNvPr>
          <p:cNvSpPr txBox="1"/>
          <p:nvPr/>
        </p:nvSpPr>
        <p:spPr>
          <a:xfrm>
            <a:off x="904907" y="1318839"/>
            <a:ext cx="7334181" cy="369332"/>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按照“修补”策略，匹配和修补过程如下</a:t>
            </a:r>
            <a:endParaRPr lang="zh-CN" altLang="en-US" b="1" dirty="0"/>
          </a:p>
        </p:txBody>
      </p:sp>
      <p:sp>
        <p:nvSpPr>
          <p:cNvPr id="11" name="文本框 10">
            <a:extLst>
              <a:ext uri="{FF2B5EF4-FFF2-40B4-BE49-F238E27FC236}">
                <a16:creationId xmlns:a16="http://schemas.microsoft.com/office/drawing/2014/main" id="{B1B70256-45C2-4760-847E-A5FD1D5196BA}"/>
              </a:ext>
            </a:extLst>
          </p:cNvPr>
          <p:cNvSpPr txBox="1"/>
          <p:nvPr/>
        </p:nvSpPr>
        <p:spPr>
          <a:xfrm>
            <a:off x="2090170" y="2269851"/>
            <a:ext cx="500875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8.10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修补策略下的稳定婚姻匹配过程</a:t>
            </a:r>
          </a:p>
        </p:txBody>
      </p:sp>
      <p:pic>
        <p:nvPicPr>
          <p:cNvPr id="5" name="图片 4">
            <a:extLst>
              <a:ext uri="{FF2B5EF4-FFF2-40B4-BE49-F238E27FC236}">
                <a16:creationId xmlns:a16="http://schemas.microsoft.com/office/drawing/2014/main" id="{0739EDEF-BAAC-4FAA-A5D0-EAB345A34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322793" y="657603"/>
            <a:ext cx="2498415" cy="7122430"/>
          </a:xfrm>
          <a:prstGeom prst="rect">
            <a:avLst/>
          </a:prstGeom>
        </p:spPr>
      </p:pic>
    </p:spTree>
    <p:extLst>
      <p:ext uri="{BB962C8B-B14F-4D97-AF65-F5344CB8AC3E}">
        <p14:creationId xmlns:p14="http://schemas.microsoft.com/office/powerpoint/2010/main" val="55124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8CD7B4-7008-49CD-AB26-7C8896BA8694}"/>
              </a:ext>
            </a:extLst>
          </p:cNvPr>
          <p:cNvSpPr txBox="1"/>
          <p:nvPr/>
        </p:nvSpPr>
        <p:spPr>
          <a:xfrm>
            <a:off x="156474" y="822325"/>
            <a:ext cx="8747923" cy="5362815"/>
          </a:xfrm>
          <a:prstGeom prst="rect">
            <a:avLst/>
          </a:prstGeom>
          <a:noFill/>
        </p:spPr>
        <p:txBody>
          <a:bodyPr wrap="square">
            <a:spAutoFit/>
          </a:bodyPr>
          <a:lstStyle/>
          <a:p>
            <a:pPr algn="just">
              <a:lnSpc>
                <a:spcPct val="200000"/>
              </a:lnSpc>
            </a:pP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1962</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年，美国数学家大卫</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盖尔和博弈论学家沙普利提出了针对双边稳定匹配问题的解决算法（也被称为</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Gale- Shapely</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算法或</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G-S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算法），并将其应用于稳定婚姻问题的求解</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[Gale 1962]</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，算法过程如下：</a:t>
            </a:r>
            <a:endPar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742950" lvl="1" indent="-285750" algn="just">
              <a:lnSpc>
                <a:spcPct val="200000"/>
              </a:lnSpc>
              <a:buFont typeface="+mj-lt"/>
              <a:buAutoNum type="arabicParenR"/>
              <a:tabLst>
                <a:tab pos="498475" algn="l"/>
              </a:tabLst>
            </a:pPr>
            <a:r>
              <a:rPr lang="zh-CN" altLang="zh-CN" sz="1800" b="1" kern="100" dirty="0">
                <a:solidFill>
                  <a:srgbClr val="4F80BD"/>
                </a:solidFill>
                <a:effectLst/>
                <a:latin typeface="Times New Roman" panose="02020603050405020304" pitchFamily="18" charset="0"/>
                <a:ea typeface="华文楷体" panose="02010600040101010101" pitchFamily="2" charset="-122"/>
                <a:cs typeface="Times New Roman" panose="02020603050405020304" pitchFamily="18" charset="0"/>
              </a:rPr>
              <a:t>单身男性向最喜欢的女性表白</a:t>
            </a:r>
          </a:p>
          <a:p>
            <a:pPr marL="742950" lvl="1" indent="-285750" algn="just">
              <a:lnSpc>
                <a:spcPct val="200000"/>
              </a:lnSpc>
              <a:buFont typeface="+mj-lt"/>
              <a:buAutoNum type="arabicParenR"/>
              <a:tabLst>
                <a:tab pos="498475" algn="l"/>
              </a:tabLst>
            </a:pPr>
            <a:r>
              <a:rPr lang="zh-CN" altLang="zh-CN" sz="18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所有收到表白的女性从向其表白男性中选择最喜欢的男性，暂时匹配</a:t>
            </a:r>
          </a:p>
          <a:p>
            <a:pPr marL="742950" lvl="1" indent="-285750" algn="just">
              <a:lnSpc>
                <a:spcPct val="200000"/>
              </a:lnSpc>
              <a:buFont typeface="+mj-lt"/>
              <a:buAutoNum type="arabicParenR"/>
              <a:tabLst>
                <a:tab pos="498475" algn="l"/>
              </a:tabLst>
            </a:pP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未匹配的男性继续向没有拒绝过他的女性表白。收到表白的女性如果没有完成匹配，则从这一批表白者中选择最喜欢男性。即使收到表白的女性已经完成匹配，但是如果她认为有她更喜欢的男性，则可以拒绝之前的匹配者，重新匹配</a:t>
            </a:r>
          </a:p>
          <a:p>
            <a:pPr marL="742950" lvl="1" indent="-285750" algn="just">
              <a:lnSpc>
                <a:spcPct val="200000"/>
              </a:lnSpc>
              <a:buFont typeface="+mj-lt"/>
              <a:buAutoNum type="arabicParenR"/>
              <a:tabLst>
                <a:tab pos="498475" algn="l"/>
              </a:tabLst>
            </a:pPr>
            <a:r>
              <a:rPr lang="zh-CN" altLang="zh-CN" b="1" kern="100"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如此循环迭代，直到所有人都成功匹配为止</a:t>
            </a:r>
          </a:p>
          <a:p>
            <a:pPr algn="just">
              <a:lnSpc>
                <a:spcPct val="150000"/>
              </a:lnSpc>
            </a:pP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标题 1">
            <a:extLst>
              <a:ext uri="{FF2B5EF4-FFF2-40B4-BE49-F238E27FC236}">
                <a16:creationId xmlns:a16="http://schemas.microsoft.com/office/drawing/2014/main" id="{1765D823-A34A-4FA4-B3D0-09AA21F8407E}"/>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双边匹配算法</a:t>
            </a:r>
          </a:p>
        </p:txBody>
      </p:sp>
    </p:spTree>
    <p:extLst>
      <p:ext uri="{BB962C8B-B14F-4D97-AF65-F5344CB8AC3E}">
        <p14:creationId xmlns:p14="http://schemas.microsoft.com/office/powerpoint/2010/main" val="65226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400" b="1" dirty="0">
                <a:latin typeface="黑体" panose="02010609060101010101" pitchFamily="49" charset="-122"/>
                <a:ea typeface="黑体" panose="02010609060101010101" pitchFamily="49" charset="-122"/>
                <a:cs typeface="Times New Roman" panose="02020603050405020304" pitchFamily="18" charset="0"/>
              </a:rPr>
              <a:t>博弈论的诞生：</a:t>
            </a: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现代博弈论的建立</a:t>
            </a:r>
          </a:p>
        </p:txBody>
      </p:sp>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9" name="内容占位符 4"/>
          <p:cNvSpPr txBox="1">
            <a:spLocks/>
          </p:cNvSpPr>
          <p:nvPr/>
        </p:nvSpPr>
        <p:spPr>
          <a:xfrm>
            <a:off x="375978" y="1394946"/>
            <a:ext cx="4653928"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博弈论（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game theory</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），又称对策论。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博弈行为：带有</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相互竞争性质</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的主体，为了达到各自目标和利益，采取的带有</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对抗性质的行为</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博弈论主要研究博弈行为中最优的</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对抗策略</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及其</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稳定局势</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，协助人们在一定规则范围内寻求最合理的行为方式。</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1944</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年冯</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诺伊曼与奥斯卡</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摩根斯特恩合著</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博弈论与经济行为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，以数学形式来阐述博弈论及其应用，标志着现代系统博弈理论的初步形成，冯</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诺伊曼被称为现代博弈论之父。</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ts val="28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5712998" y="1521179"/>
            <a:ext cx="2315809" cy="3346739"/>
          </a:xfrm>
          <a:prstGeom prst="rect">
            <a:avLst/>
          </a:prstGeom>
        </p:spPr>
      </p:pic>
      <p:sp>
        <p:nvSpPr>
          <p:cNvPr id="5" name="文本框 4"/>
          <p:cNvSpPr txBox="1"/>
          <p:nvPr/>
        </p:nvSpPr>
        <p:spPr>
          <a:xfrm>
            <a:off x="5486401" y="5019505"/>
            <a:ext cx="2769005" cy="830997"/>
          </a:xfrm>
          <a:prstGeom prst="rect">
            <a:avLst/>
          </a:prstGeom>
          <a:noFill/>
        </p:spPr>
        <p:txBody>
          <a:bodyPr wrap="square" rtlCol="0">
            <a:spAutoFit/>
          </a:bodyPr>
          <a:lstStyle/>
          <a:p>
            <a:pPr algn="just"/>
            <a:r>
              <a:rPr lang="de-DE" altLang="zh-CN" sz="1200" b="1" dirty="0">
                <a:latin typeface="Times New Roman" panose="02020603050405020304" pitchFamily="18" charset="0"/>
                <a:cs typeface="Times New Roman" panose="02020603050405020304" pitchFamily="18" charset="0"/>
              </a:rPr>
              <a:t>John von Neumann(1903-1957), Oskar Morgenstern(1902-1977)</a:t>
            </a:r>
            <a:r>
              <a:rPr lang="en-US" altLang="zh-CN" sz="1200" b="1" dirty="0">
                <a:latin typeface="Times New Roman" panose="02020603050405020304" pitchFamily="18" charset="0"/>
                <a:cs typeface="Times New Roman" panose="02020603050405020304" pitchFamily="18" charset="0"/>
              </a:rPr>
              <a:t>, </a:t>
            </a:r>
            <a:r>
              <a:rPr lang="en-US" altLang="zh-CN" sz="1200" b="1" i="1" dirty="0">
                <a:latin typeface="Times New Roman" panose="02020603050405020304" pitchFamily="18" charset="0"/>
                <a:cs typeface="Times New Roman" panose="02020603050405020304" pitchFamily="18" charset="0"/>
              </a:rPr>
              <a:t>Theory of Games and Economic Behavior</a:t>
            </a:r>
            <a:r>
              <a:rPr lang="en-US" altLang="zh-CN" sz="1200" b="1" dirty="0">
                <a:latin typeface="Times New Roman" panose="02020603050405020304" pitchFamily="18" charset="0"/>
                <a:cs typeface="Times New Roman" panose="02020603050405020304" pitchFamily="18" charset="0"/>
              </a:rPr>
              <a:t>, Princeton University Press, 1944</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498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32CD49-3CB3-43A5-A165-47232CAAD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170931" y="-513999"/>
            <a:ext cx="2802136" cy="6858000"/>
          </a:xfrm>
          <a:prstGeom prst="rect">
            <a:avLst/>
          </a:prstGeom>
        </p:spPr>
      </p:pic>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双边匹配算法</a:t>
            </a:r>
          </a:p>
        </p:txBody>
      </p:sp>
      <p:sp>
        <p:nvSpPr>
          <p:cNvPr id="8" name="文本框 7">
            <a:extLst>
              <a:ext uri="{FF2B5EF4-FFF2-40B4-BE49-F238E27FC236}">
                <a16:creationId xmlns:a16="http://schemas.microsoft.com/office/drawing/2014/main" id="{D4234AB0-656F-4BCE-9A51-903019190AF6}"/>
              </a:ext>
            </a:extLst>
          </p:cNvPr>
          <p:cNvSpPr txBox="1"/>
          <p:nvPr/>
        </p:nvSpPr>
        <p:spPr>
          <a:xfrm>
            <a:off x="2067623" y="982651"/>
            <a:ext cx="500875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8.11 G-S</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算法下的稳定婚姻匹配过程</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563F193-17F7-418C-AAD0-76CB86C87A47}"/>
                  </a:ext>
                </a:extLst>
              </p:cNvPr>
              <p:cNvSpPr txBox="1"/>
              <p:nvPr/>
            </p:nvSpPr>
            <p:spPr>
              <a:xfrm>
                <a:off x="180301" y="4386243"/>
                <a:ext cx="8693241" cy="2127955"/>
              </a:xfrm>
              <a:prstGeom prst="rect">
                <a:avLst/>
              </a:prstGeom>
              <a:noFill/>
            </p:spPr>
            <p:txBody>
              <a:bodyPr wrap="square">
                <a:spAutoFit/>
              </a:bodyPr>
              <a:lstStyle/>
              <a:p>
                <a:pPr indent="266700"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在第一轮中，</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名男性分别向自己最喜欢的女性告白，而收到</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人告白的女性</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选择了自己最喜欢的男性</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3</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，另一个收到告白的女性</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选择了男性</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4</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；在第二轮中，尚未匹配的男性</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和男性</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继续向自己第二喜欢的对象告白，收到告白的女性</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选择了自己更喜欢的男性</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而放弃了男性</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4</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，同理继续三轮告白和选择，所有人都找到了自己的伴侣，且所有匹配都是稳定的。可以看出，使用</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G-S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算法得到了稳定匹配的结果。</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7563F193-17F7-418C-AAD0-76CB86C87A47}"/>
                  </a:ext>
                </a:extLst>
              </p:cNvPr>
              <p:cNvSpPr txBox="1">
                <a:spLocks noRot="1" noChangeAspect="1" noMove="1" noResize="1" noEditPoints="1" noAdjustHandles="1" noChangeArrowheads="1" noChangeShapeType="1" noTextEdit="1"/>
              </p:cNvSpPr>
              <p:nvPr/>
            </p:nvSpPr>
            <p:spPr>
              <a:xfrm>
                <a:off x="180301" y="4386243"/>
                <a:ext cx="8693241" cy="2127955"/>
              </a:xfrm>
              <a:prstGeom prst="rect">
                <a:avLst/>
              </a:prstGeom>
              <a:blipFill>
                <a:blip r:embed="rId3"/>
                <a:stretch>
                  <a:fillRect l="-631" r="-3156"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6375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单边匹配算法</a:t>
            </a:r>
          </a:p>
        </p:txBody>
      </p:sp>
      <p:sp>
        <p:nvSpPr>
          <p:cNvPr id="11" name="文本框 10">
            <a:extLst>
              <a:ext uri="{FF2B5EF4-FFF2-40B4-BE49-F238E27FC236}">
                <a16:creationId xmlns:a16="http://schemas.microsoft.com/office/drawing/2014/main" id="{87196EFA-B935-4A4B-A916-EB1532B42597}"/>
              </a:ext>
            </a:extLst>
          </p:cNvPr>
          <p:cNvSpPr txBox="1"/>
          <p:nvPr/>
        </p:nvSpPr>
        <p:spPr>
          <a:xfrm>
            <a:off x="656822" y="1236435"/>
            <a:ext cx="7830355" cy="1712456"/>
          </a:xfrm>
          <a:prstGeom prst="rect">
            <a:avLst/>
          </a:prstGeom>
          <a:noFill/>
        </p:spPr>
        <p:txBody>
          <a:bodyPr wrap="square">
            <a:spAutoFit/>
          </a:bodyPr>
          <a:lstStyle/>
          <a:p>
            <a:pPr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在匹配问题中，除了需要双向选择的双边匹配问题，还有一种类似于以物易物方式的交换匹配问题，被称为</a:t>
            </a:r>
            <a:r>
              <a:rPr lang="zh-CN" altLang="zh-CN" sz="1800" b="1" kern="100" dirty="0">
                <a:solidFill>
                  <a:srgbClr val="002060"/>
                </a:solidFill>
                <a:effectLst/>
                <a:latin typeface="Times New Roman" panose="02020603050405020304" pitchFamily="18" charset="0"/>
                <a:ea typeface="华文楷体" panose="02010600040101010101" pitchFamily="2" charset="-122"/>
                <a:cs typeface="Times New Roman" panose="02020603050405020304" pitchFamily="18" charset="0"/>
              </a:rPr>
              <a:t>单边匹配问</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题</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，例如室友的匹配或者是座位的分配。这些问题中分配的对象都是不可分的标的物，他们只能属于一个所有者，且可以属于任何一个所有者。</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67748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单边匹配算法</a:t>
            </a:r>
          </a:p>
        </p:txBody>
      </p:sp>
      <p:sp>
        <p:nvSpPr>
          <p:cNvPr id="14" name="文本框 13">
            <a:extLst>
              <a:ext uri="{FF2B5EF4-FFF2-40B4-BE49-F238E27FC236}">
                <a16:creationId xmlns:a16="http://schemas.microsoft.com/office/drawing/2014/main" id="{BDA67115-CE1D-4F59-A01A-9FC5572FF556}"/>
              </a:ext>
            </a:extLst>
          </p:cNvPr>
          <p:cNvSpPr txBox="1"/>
          <p:nvPr/>
        </p:nvSpPr>
        <p:spPr>
          <a:xfrm>
            <a:off x="313604" y="1118527"/>
            <a:ext cx="8229600" cy="4620945"/>
          </a:xfrm>
          <a:prstGeom prst="rect">
            <a:avLst/>
          </a:prstGeom>
          <a:noFill/>
        </p:spPr>
        <p:txBody>
          <a:bodyPr wrap="square">
            <a:spAutoFit/>
          </a:bodyPr>
          <a:lstStyle/>
          <a:p>
            <a:pPr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对于单边匹配问题，</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1974</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年，沙普利和斯卡夫提出了针对单边匹配问题的稳定匹配算法</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最大交易圈算法（</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Top-trading cycle</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TTC</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”[Shapley 1974]</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，算法过程如下：</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150000"/>
              </a:lnSpc>
              <a:buFont typeface="+mj-lt"/>
              <a:buAutoNum type="arabicParen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首先记录每个标的物的初始占有者，或者对物品进行随机分配。</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150000"/>
              </a:lnSpc>
              <a:buFont typeface="+mj-lt"/>
              <a:buAutoNum type="arabicParen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每个交易者连接一条指向他最喜欢的标的物的边，并从每一个标的物连接到其占有者或是具有高优先权的交易者。</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150000"/>
              </a:lnSpc>
              <a:buFont typeface="+mj-lt"/>
              <a:buAutoNum type="arabicParen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此时形成一张有向图，且必存在环，这种环被称为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交易圈</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，对于交易圈中的交易者，将每人指向节点所代表的标的物赋予交易者，同时交易者放弃原先占有的标的物，占有者和匹配成功的标的物离开匹配市场。</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150000"/>
              </a:lnSpc>
              <a:buFont typeface="+mj-lt"/>
              <a:buAutoNum type="arabicParen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接着从剩余的交易者和标的物之间重复进行交易圈匹配，直到无法形成交易圈，算法停止。</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51003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单边匹配算法</a:t>
            </a:r>
          </a:p>
        </p:txBody>
      </p:sp>
      <p:sp>
        <p:nvSpPr>
          <p:cNvPr id="14" name="文本框 13">
            <a:extLst>
              <a:ext uri="{FF2B5EF4-FFF2-40B4-BE49-F238E27FC236}">
                <a16:creationId xmlns:a16="http://schemas.microsoft.com/office/drawing/2014/main" id="{BDA67115-CE1D-4F59-A01A-9FC5572FF556}"/>
              </a:ext>
            </a:extLst>
          </p:cNvPr>
          <p:cNvSpPr txBox="1"/>
          <p:nvPr/>
        </p:nvSpPr>
        <p:spPr>
          <a:xfrm>
            <a:off x="470079" y="1390052"/>
            <a:ext cx="8229600" cy="1296958"/>
          </a:xfrm>
          <a:prstGeom prst="rect">
            <a:avLst/>
          </a:prstGeom>
          <a:noFill/>
        </p:spPr>
        <p:txBody>
          <a:bodyPr wrap="square">
            <a:spAutoFit/>
          </a:bodyPr>
          <a:lstStyle/>
          <a:p>
            <a:pPr algn="just">
              <a:lnSpc>
                <a:spcPct val="150000"/>
              </a:lnSpc>
            </a:pP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稳定室友匹配问题就是一个典型的单边匹配问题。假设某寝室有</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四位同学和</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四个床位，当前给</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C</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四位同学随机分配</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四个床位。</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2E3CE7C-196B-444B-B439-F346327E7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99594" y="1418662"/>
            <a:ext cx="2144809" cy="6480062"/>
          </a:xfrm>
          <a:prstGeom prst="rect">
            <a:avLst/>
          </a:prstGeom>
        </p:spPr>
      </p:pic>
      <p:sp>
        <p:nvSpPr>
          <p:cNvPr id="6" name="文本框 5">
            <a:extLst>
              <a:ext uri="{FF2B5EF4-FFF2-40B4-BE49-F238E27FC236}">
                <a16:creationId xmlns:a16="http://schemas.microsoft.com/office/drawing/2014/main" id="{68956750-779B-4DED-9C80-02ACADAF861D}"/>
              </a:ext>
            </a:extLst>
          </p:cNvPr>
          <p:cNvSpPr txBox="1"/>
          <p:nvPr/>
        </p:nvSpPr>
        <p:spPr>
          <a:xfrm>
            <a:off x="2067621" y="3059668"/>
            <a:ext cx="500875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8.12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床位偏好顺序</a:t>
            </a:r>
          </a:p>
        </p:txBody>
      </p:sp>
    </p:spTree>
    <p:extLst>
      <p:ext uri="{BB962C8B-B14F-4D97-AF65-F5344CB8AC3E}">
        <p14:creationId xmlns:p14="http://schemas.microsoft.com/office/powerpoint/2010/main" val="631522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单边匹配算法</a:t>
            </a:r>
          </a:p>
        </p:txBody>
      </p:sp>
      <p:grpSp>
        <p:nvGrpSpPr>
          <p:cNvPr id="5" name="组合 4">
            <a:extLst>
              <a:ext uri="{FF2B5EF4-FFF2-40B4-BE49-F238E27FC236}">
                <a16:creationId xmlns:a16="http://schemas.microsoft.com/office/drawing/2014/main" id="{21ACB0C3-2C4A-4471-B7BD-96D94DB0541A}"/>
              </a:ext>
            </a:extLst>
          </p:cNvPr>
          <p:cNvGrpSpPr/>
          <p:nvPr/>
        </p:nvGrpSpPr>
        <p:grpSpPr>
          <a:xfrm>
            <a:off x="-82749" y="1359657"/>
            <a:ext cx="5008753" cy="3315683"/>
            <a:chOff x="-11916" y="2138829"/>
            <a:chExt cx="5008753" cy="3315683"/>
          </a:xfrm>
        </p:grpSpPr>
        <p:pic>
          <p:nvPicPr>
            <p:cNvPr id="4" name="图片 3">
              <a:extLst>
                <a:ext uri="{FF2B5EF4-FFF2-40B4-BE49-F238E27FC236}">
                  <a16:creationId xmlns:a16="http://schemas.microsoft.com/office/drawing/2014/main" id="{A5452F11-0E75-4DDE-A610-3B89AE65E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0117" y="2625778"/>
              <a:ext cx="2784688" cy="2872780"/>
            </a:xfrm>
            <a:prstGeom prst="rect">
              <a:avLst/>
            </a:prstGeom>
          </p:spPr>
        </p:pic>
        <p:sp>
          <p:nvSpPr>
            <p:cNvPr id="8" name="文本框 7">
              <a:extLst>
                <a:ext uri="{FF2B5EF4-FFF2-40B4-BE49-F238E27FC236}">
                  <a16:creationId xmlns:a16="http://schemas.microsoft.com/office/drawing/2014/main" id="{4AF12960-6681-4646-8127-85EE96415666}"/>
                </a:ext>
              </a:extLst>
            </p:cNvPr>
            <p:cNvSpPr txBox="1"/>
            <p:nvPr/>
          </p:nvSpPr>
          <p:spPr>
            <a:xfrm>
              <a:off x="-11916" y="2138829"/>
              <a:ext cx="500875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第一轮单边匹配</a:t>
              </a:r>
            </a:p>
          </p:txBody>
        </p:sp>
      </p:grpSp>
      <p:pic>
        <p:nvPicPr>
          <p:cNvPr id="10" name="图片 9">
            <a:extLst>
              <a:ext uri="{FF2B5EF4-FFF2-40B4-BE49-F238E27FC236}">
                <a16:creationId xmlns:a16="http://schemas.microsoft.com/office/drawing/2014/main" id="{1713C2FF-F59F-4A58-BFB8-B28F457B9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19037" y="1868352"/>
            <a:ext cx="2784723" cy="2829319"/>
          </a:xfrm>
          <a:prstGeom prst="rect">
            <a:avLst/>
          </a:prstGeom>
        </p:spPr>
      </p:pic>
      <p:sp>
        <p:nvSpPr>
          <p:cNvPr id="12" name="文本框 11">
            <a:extLst>
              <a:ext uri="{FF2B5EF4-FFF2-40B4-BE49-F238E27FC236}">
                <a16:creationId xmlns:a16="http://schemas.microsoft.com/office/drawing/2014/main" id="{9A07E939-F809-4E2B-8B08-74AEC53327F0}"/>
              </a:ext>
            </a:extLst>
          </p:cNvPr>
          <p:cNvSpPr txBox="1"/>
          <p:nvPr/>
        </p:nvSpPr>
        <p:spPr>
          <a:xfrm>
            <a:off x="3707021" y="1359657"/>
            <a:ext cx="500875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第二轮单边匹配</a:t>
            </a:r>
          </a:p>
        </p:txBody>
      </p:sp>
      <p:sp>
        <p:nvSpPr>
          <p:cNvPr id="18" name="文本框 17">
            <a:extLst>
              <a:ext uri="{FF2B5EF4-FFF2-40B4-BE49-F238E27FC236}">
                <a16:creationId xmlns:a16="http://schemas.microsoft.com/office/drawing/2014/main" id="{C6585862-D80B-42AA-A64C-2851CE7A9178}"/>
              </a:ext>
            </a:extLst>
          </p:cNvPr>
          <p:cNvSpPr txBox="1"/>
          <p:nvPr/>
        </p:nvSpPr>
        <p:spPr>
          <a:xfrm>
            <a:off x="404065" y="4772608"/>
            <a:ext cx="8038036" cy="17124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8.6</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之间构成一个交易圈，可达成交易，所以</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得到床位</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得到床位</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，之后将</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 A</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以及</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从匹配图中移除。</a:t>
            </a:r>
            <a:endPar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从图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8.7</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都希望得到床位</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，无法再构成交易圈，但是由于</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是床位的本身拥有者，所以</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仍然得到床位</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只能选择床位</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13888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博弈规则设计：</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单边匹配算法</a:t>
            </a:r>
          </a:p>
        </p:txBody>
      </p:sp>
      <p:grpSp>
        <p:nvGrpSpPr>
          <p:cNvPr id="5" name="组合 4">
            <a:extLst>
              <a:ext uri="{FF2B5EF4-FFF2-40B4-BE49-F238E27FC236}">
                <a16:creationId xmlns:a16="http://schemas.microsoft.com/office/drawing/2014/main" id="{21ACB0C3-2C4A-4471-B7BD-96D94DB0541A}"/>
              </a:ext>
            </a:extLst>
          </p:cNvPr>
          <p:cNvGrpSpPr/>
          <p:nvPr/>
        </p:nvGrpSpPr>
        <p:grpSpPr>
          <a:xfrm>
            <a:off x="-82749" y="1359657"/>
            <a:ext cx="5008753" cy="3315683"/>
            <a:chOff x="-11916" y="2138829"/>
            <a:chExt cx="5008753" cy="3315683"/>
          </a:xfrm>
        </p:grpSpPr>
        <p:pic>
          <p:nvPicPr>
            <p:cNvPr id="4" name="图片 3">
              <a:extLst>
                <a:ext uri="{FF2B5EF4-FFF2-40B4-BE49-F238E27FC236}">
                  <a16:creationId xmlns:a16="http://schemas.microsoft.com/office/drawing/2014/main" id="{A5452F11-0E75-4DDE-A610-3B89AE65E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0117" y="2625778"/>
              <a:ext cx="2784688" cy="2872780"/>
            </a:xfrm>
            <a:prstGeom prst="rect">
              <a:avLst/>
            </a:prstGeom>
          </p:spPr>
        </p:pic>
        <p:sp>
          <p:nvSpPr>
            <p:cNvPr id="8" name="文本框 7">
              <a:extLst>
                <a:ext uri="{FF2B5EF4-FFF2-40B4-BE49-F238E27FC236}">
                  <a16:creationId xmlns:a16="http://schemas.microsoft.com/office/drawing/2014/main" id="{4AF12960-6681-4646-8127-85EE96415666}"/>
                </a:ext>
              </a:extLst>
            </p:cNvPr>
            <p:cNvSpPr txBox="1"/>
            <p:nvPr/>
          </p:nvSpPr>
          <p:spPr>
            <a:xfrm>
              <a:off x="-11916" y="2138829"/>
              <a:ext cx="500875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第一轮单边匹配</a:t>
              </a:r>
            </a:p>
          </p:txBody>
        </p:sp>
      </p:grpSp>
      <p:pic>
        <p:nvPicPr>
          <p:cNvPr id="10" name="图片 9">
            <a:extLst>
              <a:ext uri="{FF2B5EF4-FFF2-40B4-BE49-F238E27FC236}">
                <a16:creationId xmlns:a16="http://schemas.microsoft.com/office/drawing/2014/main" id="{1713C2FF-F59F-4A58-BFB8-B28F457B9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19037" y="1868352"/>
            <a:ext cx="2784723" cy="2829319"/>
          </a:xfrm>
          <a:prstGeom prst="rect">
            <a:avLst/>
          </a:prstGeom>
        </p:spPr>
      </p:pic>
      <p:sp>
        <p:nvSpPr>
          <p:cNvPr id="12" name="文本框 11">
            <a:extLst>
              <a:ext uri="{FF2B5EF4-FFF2-40B4-BE49-F238E27FC236}">
                <a16:creationId xmlns:a16="http://schemas.microsoft.com/office/drawing/2014/main" id="{9A07E939-F809-4E2B-8B08-74AEC53327F0}"/>
              </a:ext>
            </a:extLst>
          </p:cNvPr>
          <p:cNvSpPr txBox="1"/>
          <p:nvPr/>
        </p:nvSpPr>
        <p:spPr>
          <a:xfrm>
            <a:off x="3707021" y="1359657"/>
            <a:ext cx="5008753" cy="369332"/>
          </a:xfrm>
          <a:prstGeom prst="rect">
            <a:avLst/>
          </a:prstGeom>
          <a:noFill/>
        </p:spPr>
        <p:txBody>
          <a:bodyPr wrap="square" rtlCol="0">
            <a:spAutoFit/>
          </a:bodyPr>
          <a:lstStyle/>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第二轮单边匹配</a:t>
            </a:r>
          </a:p>
        </p:txBody>
      </p:sp>
      <p:sp>
        <p:nvSpPr>
          <p:cNvPr id="18" name="文本框 17">
            <a:extLst>
              <a:ext uri="{FF2B5EF4-FFF2-40B4-BE49-F238E27FC236}">
                <a16:creationId xmlns:a16="http://schemas.microsoft.com/office/drawing/2014/main" id="{C6585862-D80B-42AA-A64C-2851CE7A9178}"/>
              </a:ext>
            </a:extLst>
          </p:cNvPr>
          <p:cNvSpPr txBox="1"/>
          <p:nvPr/>
        </p:nvSpPr>
        <p:spPr>
          <a:xfrm>
            <a:off x="404065" y="4772608"/>
            <a:ext cx="8038036" cy="1200329"/>
          </a:xfrm>
          <a:prstGeom prst="rect">
            <a:avLst/>
          </a:prstGeom>
          <a:noFill/>
        </p:spPr>
        <p:txBody>
          <a:bodyPr wrap="square">
            <a:spAutoFit/>
          </a:bodyPr>
          <a:lstStyle/>
          <a:p>
            <a:pPr marL="285750" indent="-285750" algn="just">
              <a:buFont typeface="Arial" panose="020B0604020202020204" pitchFamily="34" charset="0"/>
              <a:buChar char="•"/>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8.6</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之间构成一个交易圈，可达成交易，所以</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得到床位</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得到床位</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，之后将</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 A</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以及</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从匹配图中移除。</a:t>
            </a:r>
            <a:endPar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从图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8.7</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都希望得到床位</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，无法再构成交易圈，但是由于</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是床位的本身拥有者，所以</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仍然得到床位</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只能选择床位</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3 </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80354DF2-96A7-4755-A006-A56FC69343C8}"/>
              </a:ext>
            </a:extLst>
          </p:cNvPr>
          <p:cNvSpPr/>
          <p:nvPr/>
        </p:nvSpPr>
        <p:spPr>
          <a:xfrm>
            <a:off x="1668124" y="5926278"/>
            <a:ext cx="5312535" cy="562539"/>
          </a:xfrm>
          <a:prstGeom prst="rect">
            <a:avLst/>
          </a:prstGeom>
          <a:solidFill>
            <a:srgbClr val="DBFD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最后交易结果</a:t>
            </a:r>
            <a:r>
              <a:rPr lang="en-US"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A→1</a:t>
            </a:r>
            <a:r>
              <a:rPr lang="zh-CN"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B →3</a:t>
            </a:r>
            <a:r>
              <a:rPr lang="zh-CN"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C →2</a:t>
            </a:r>
            <a:r>
              <a:rPr lang="zh-CN"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D →4</a:t>
            </a:r>
            <a:endParaRPr lang="zh-CN" altLang="zh-CN" sz="1600" b="1" kern="1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18441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二、博弈策略求解</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一、博弈论的相关概念</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三、博弈规则设计</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四、非完全信息博弈的实际应用</a:t>
            </a:r>
          </a:p>
        </p:txBody>
      </p:sp>
    </p:spTree>
    <p:extLst>
      <p:ext uri="{BB962C8B-B14F-4D97-AF65-F5344CB8AC3E}">
        <p14:creationId xmlns:p14="http://schemas.microsoft.com/office/powerpoint/2010/main" val="27718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非完全信息博弈的实际应用</a:t>
            </a:r>
          </a:p>
        </p:txBody>
      </p:sp>
      <p:sp>
        <p:nvSpPr>
          <p:cNvPr id="11" name="文本框 10">
            <a:extLst>
              <a:ext uri="{FF2B5EF4-FFF2-40B4-BE49-F238E27FC236}">
                <a16:creationId xmlns:a16="http://schemas.microsoft.com/office/drawing/2014/main" id="{B39A4274-9D92-4562-8775-BFA6304B2E88}"/>
              </a:ext>
            </a:extLst>
          </p:cNvPr>
          <p:cNvSpPr txBox="1"/>
          <p:nvPr/>
        </p:nvSpPr>
        <p:spPr>
          <a:xfrm>
            <a:off x="2067623" y="1019618"/>
            <a:ext cx="5008753" cy="400110"/>
          </a:xfrm>
          <a:prstGeom prst="rect">
            <a:avLst/>
          </a:prstGeom>
          <a:noFill/>
        </p:spPr>
        <p:txBody>
          <a:bodyPr wrap="square" rtlCol="0">
            <a:spAutoFit/>
          </a:bodyPr>
          <a:lstStyle/>
          <a:p>
            <a:pPr algn="ct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8.8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博弈论研究内容</a:t>
            </a:r>
          </a:p>
        </p:txBody>
      </p:sp>
      <p:pic>
        <p:nvPicPr>
          <p:cNvPr id="6" name="图片 5">
            <a:extLst>
              <a:ext uri="{FF2B5EF4-FFF2-40B4-BE49-F238E27FC236}">
                <a16:creationId xmlns:a16="http://schemas.microsoft.com/office/drawing/2014/main" id="{1F7843D8-D238-4671-A939-BF5AA6B03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82324" y="1370728"/>
            <a:ext cx="4715202" cy="5091878"/>
          </a:xfrm>
          <a:prstGeom prst="rect">
            <a:avLst/>
          </a:prstGeom>
        </p:spPr>
      </p:pic>
    </p:spTree>
    <p:extLst>
      <p:ext uri="{BB962C8B-B14F-4D97-AF65-F5344CB8AC3E}">
        <p14:creationId xmlns:p14="http://schemas.microsoft.com/office/powerpoint/2010/main" val="1843799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非完全信息博弈的实际应用</a:t>
            </a:r>
          </a:p>
        </p:txBody>
      </p:sp>
      <p:sp>
        <p:nvSpPr>
          <p:cNvPr id="11" name="文本框 10">
            <a:extLst>
              <a:ext uri="{FF2B5EF4-FFF2-40B4-BE49-F238E27FC236}">
                <a16:creationId xmlns:a16="http://schemas.microsoft.com/office/drawing/2014/main" id="{B39A4274-9D92-4562-8775-BFA6304B2E88}"/>
              </a:ext>
            </a:extLst>
          </p:cNvPr>
          <p:cNvSpPr txBox="1"/>
          <p:nvPr/>
        </p:nvSpPr>
        <p:spPr>
          <a:xfrm>
            <a:off x="1575853" y="1125532"/>
            <a:ext cx="6271447" cy="400110"/>
          </a:xfrm>
          <a:prstGeom prst="rect">
            <a:avLst/>
          </a:prstGeom>
          <a:noFill/>
        </p:spPr>
        <p:txBody>
          <a:bodyPr wrap="square" rtlCol="0">
            <a:spAutoFit/>
          </a:bodyPr>
          <a:lstStyle/>
          <a:p>
            <a:pPr algn="ct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8.9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求解非完全信息博弈纳什均衡的一般方法</a:t>
            </a:r>
          </a:p>
        </p:txBody>
      </p:sp>
      <p:pic>
        <p:nvPicPr>
          <p:cNvPr id="3" name="图片 2">
            <a:extLst>
              <a:ext uri="{FF2B5EF4-FFF2-40B4-BE49-F238E27FC236}">
                <a16:creationId xmlns:a16="http://schemas.microsoft.com/office/drawing/2014/main" id="{8F8B21F0-C6C0-45B5-8A68-74F2C4C9F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99088" y="532783"/>
            <a:ext cx="3824975" cy="6417108"/>
          </a:xfrm>
          <a:prstGeom prst="rect">
            <a:avLst/>
          </a:prstGeom>
        </p:spPr>
      </p:pic>
    </p:spTree>
    <p:extLst>
      <p:ext uri="{BB962C8B-B14F-4D97-AF65-F5344CB8AC3E}">
        <p14:creationId xmlns:p14="http://schemas.microsoft.com/office/powerpoint/2010/main" val="2601537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非完全信息博弈的实际应用</a:t>
            </a:r>
          </a:p>
        </p:txBody>
      </p:sp>
      <p:sp>
        <p:nvSpPr>
          <p:cNvPr id="8" name="文本框 7">
            <a:extLst>
              <a:ext uri="{FF2B5EF4-FFF2-40B4-BE49-F238E27FC236}">
                <a16:creationId xmlns:a16="http://schemas.microsoft.com/office/drawing/2014/main" id="{9ED3E274-C708-4A69-987C-57849FEC5006}"/>
              </a:ext>
            </a:extLst>
          </p:cNvPr>
          <p:cNvSpPr txBox="1"/>
          <p:nvPr/>
        </p:nvSpPr>
        <p:spPr>
          <a:xfrm>
            <a:off x="302653" y="1181234"/>
            <a:ext cx="8403465" cy="503644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深度强化学习越来越多的被应用于博弈的策略求解。强化学习的主要思想是通过试错和搜索来优化自身的行动</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[Sutton 2018]</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，这一过程可以直接被应用于博弈的决策中。在连续动态的环境中，通过强化学习的训练，可以让参与博弈的</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AI</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智能体在不同情况下能够找到可获得最大收益的最佳策略</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Racanière</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2017]</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，在许多游戏</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AI</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中，都运用了这种方法来进行对战，并最终战胜人类玩家</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Jaderberg</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2018] [</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Arulkumaran</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2019]</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近年来，非完全信息下的德州扑克智能系统</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在与人类选手对弈比赛中屡战屡捷，德州扑克就是一种典型的非完全信息博弈。在进行游戏前，</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首先通过虚拟遗憾值最小化算法，反复进行迭代，进行自我博弈，锻炼进行游戏的能力。在实际对局中，</a:t>
            </a:r>
            <a:r>
              <a:rPr lang="en-US" altLang="zh-CN" sz="1800" kern="100" dirty="0" err="1">
                <a:effectLst/>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在博弈中不断寻找安全子博弈，进一步缩小搜索空间，并找到子博弈的最佳策略。在每局比赛结束后，将游戏最终结果通过强化学习反馈给决策网络以进一步优化参数</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[Brown 2018]</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98072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rmAutofit/>
          </a:bodyPr>
          <a:lstStyle/>
          <a:p>
            <a:r>
              <a:rPr lang="zh-CN" altLang="en-US" sz="2400" b="1" dirty="0">
                <a:latin typeface="黑体" panose="02010609060101010101" pitchFamily="49" charset="-122"/>
                <a:ea typeface="黑体" panose="02010609060101010101" pitchFamily="49" charset="-122"/>
                <a:cs typeface="Times New Roman" panose="02020603050405020304" pitchFamily="18" charset="0"/>
              </a:rPr>
              <a:t>博弈论的相关概念：</a:t>
            </a:r>
            <a:r>
              <a:rPr lang="zh-CN" altLang="en-US" sz="24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博弈的要素</a:t>
            </a:r>
          </a:p>
        </p:txBody>
      </p:sp>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9" name="内容占位符 4"/>
          <p:cNvSpPr txBox="1">
            <a:spLocks/>
          </p:cNvSpPr>
          <p:nvPr/>
        </p:nvSpPr>
        <p:spPr>
          <a:xfrm>
            <a:off x="353400" y="1084648"/>
            <a:ext cx="8671727" cy="502276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参与者或玩家</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player</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）：参与博弈的决策主体</a:t>
            </a: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策略</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strategy</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）：参与者可以采取的行动方案，是一整套在采取行动之前就已经准备好的完整方案。</a:t>
            </a: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某个参与者可采纳策略的全体组合形成了</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策略集</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strategy set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所有参与者各自采取行动后形成的状态被称为</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局势</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outcome</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如果参与者可以通过一定概率分布来选择若干个不同的策略，这样的策略称为</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混合策略</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mixed strategy</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 若参与者每次行动都选择某个确定的策略，这样的策略称为</a:t>
            </a:r>
            <a:r>
              <a:rPr lang="zh-CN" altLang="en-US" sz="16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纯策略</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pure strategy</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收益</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payoff</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）：各个参与者在不同局势下得到的利益</a:t>
            </a: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50000"/>
              </a:lnSpc>
            </a:pP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混合策略意义下的收益应为期望收益（</a:t>
            </a:r>
            <a:r>
              <a:rPr lang="en-US" altLang="zh-CN" sz="1400" b="1" dirty="0">
                <a:latin typeface="Times New Roman" panose="02020603050405020304" pitchFamily="18" charset="0"/>
                <a:ea typeface="华文楷体" panose="02010600040101010101" pitchFamily="2" charset="-122"/>
                <a:cs typeface="Times New Roman" panose="02020603050405020304" pitchFamily="18" charset="0"/>
              </a:rPr>
              <a:t>expected payoff</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8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规则</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楷体" panose="02010600040101010101" pitchFamily="2" charset="-122"/>
                <a:cs typeface="Times New Roman" panose="02020603050405020304" pitchFamily="18" charset="0"/>
              </a:rPr>
              <a:t>rule</a:t>
            </a:r>
            <a:r>
              <a:rPr lang="zh-CN" altLang="en-US" sz="1800" b="1" dirty="0">
                <a:latin typeface="Times New Roman" panose="02020603050405020304" pitchFamily="18" charset="0"/>
                <a:ea typeface="华文楷体" panose="02010600040101010101" pitchFamily="2" charset="-122"/>
                <a:cs typeface="Times New Roman" panose="02020603050405020304" pitchFamily="18" charset="0"/>
              </a:rPr>
              <a:t>）：对参与者行动的先后顺序、参与者获得信息多少等内容的规定</a:t>
            </a: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buNone/>
            </a:pPr>
            <a:endParaRPr lang="en-US" altLang="zh-CN" sz="18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5511381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979C3E73-D4A5-412D-B5C1-EBB159BC6803}"/>
              </a:ext>
            </a:extLst>
          </p:cNvPr>
          <p:cNvSpPr>
            <a:spLocks noGrp="1"/>
          </p:cNvSpPr>
          <p:nvPr>
            <p:ph type="title"/>
          </p:nvPr>
        </p:nvSpPr>
        <p:spPr>
          <a:xfrm>
            <a:off x="0" y="4763"/>
            <a:ext cx="9144000" cy="817562"/>
          </a:xfrm>
        </p:spPr>
        <p:txBody>
          <a:bodyPr>
            <a:norm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非完全信息博弈的实际应用</a:t>
            </a:r>
          </a:p>
        </p:txBody>
      </p:sp>
      <p:sp>
        <p:nvSpPr>
          <p:cNvPr id="8" name="文本框 7">
            <a:extLst>
              <a:ext uri="{FF2B5EF4-FFF2-40B4-BE49-F238E27FC236}">
                <a16:creationId xmlns:a16="http://schemas.microsoft.com/office/drawing/2014/main" id="{9ED3E274-C708-4A69-987C-57849FEC5006}"/>
              </a:ext>
            </a:extLst>
          </p:cNvPr>
          <p:cNvSpPr txBox="1"/>
          <p:nvPr/>
        </p:nvSpPr>
        <p:spPr>
          <a:xfrm>
            <a:off x="273676" y="1413053"/>
            <a:ext cx="8596648" cy="4620945"/>
          </a:xfrm>
          <a:prstGeom prst="rect">
            <a:avLst/>
          </a:prstGeom>
          <a:noFill/>
        </p:spPr>
        <p:txBody>
          <a:bodyPr wrap="square">
            <a:spAutoFit/>
          </a:bodyPr>
          <a:lstStyle/>
          <a:p>
            <a:pPr algn="just">
              <a:lnSpc>
                <a:spcPct val="150000"/>
              </a:lnSpc>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最近，</a:t>
            </a:r>
            <a:r>
              <a:rPr lang="en-US" altLang="zh-CN" sz="1800" b="1" kern="100" dirty="0" err="1">
                <a:effectLst/>
                <a:latin typeface="Times New Roman" panose="02020603050405020304" pitchFamily="18" charset="0"/>
                <a:ea typeface="华文楷体" panose="02010600040101010101" pitchFamily="2" charset="-122"/>
                <a:cs typeface="Times New Roman" panose="02020603050405020304" pitchFamily="18" charset="0"/>
              </a:rPr>
              <a:t>Libratus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被拓展到德州扑克多人博弈系统</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在六人无限注德州扑克的较为简单场景下击败人类专业选手</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[Brown 2019]</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。在训练中，</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 </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采用了蒙特卡洛虚拟遗憾最小化算法（</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Monte Carlo counterfactual regret minimization, MCCFR</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MCCFR</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随机考虑一部分行动，来选择应该采取的决定。在每一次迭代中，</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根据在场玩家已经展示出来策略来模拟一盘游戏，然后在模拟游戏中寻找最适合自己的最优策略。每一回合，</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都会加入一个虚拟遗憾值，使它会后悔上次没有用其他更好的策略，以保证</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在下一轮倾向于选择上次后悔没选的策略。</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就这样在“吾日三省吾身”中不断提高自己的水平。在实际对决了，为了应对对手可能会改变策略这一情况，</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Pluribus</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采用了有限前瞻搜索（</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Depth-limited search</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）方法，不苛求对所有可能结果进行采样，而是在搜索中可“截断搜索”、以自适应来应对对手策略变化，达到更为精细搜索的目的。</a:t>
            </a:r>
          </a:p>
        </p:txBody>
      </p:sp>
    </p:spTree>
    <p:extLst>
      <p:ext uri="{BB962C8B-B14F-4D97-AF65-F5344CB8AC3E}">
        <p14:creationId xmlns:p14="http://schemas.microsoft.com/office/powerpoint/2010/main" val="155555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4"/>
          <p:cNvSpPr txBox="1">
            <a:spLocks/>
          </p:cNvSpPr>
          <p:nvPr/>
        </p:nvSpPr>
        <p:spPr>
          <a:xfrm>
            <a:off x="4689264" y="1160608"/>
            <a:ext cx="3886200"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CN" sz="1600" dirty="0"/>
          </a:p>
          <a:p>
            <a:pPr marL="0" indent="0">
              <a:buNone/>
            </a:pPr>
            <a:endParaRPr lang="zh-CN" altLang="en-US" sz="1600" dirty="0"/>
          </a:p>
        </p:txBody>
      </p:sp>
      <p:sp>
        <p:nvSpPr>
          <p:cNvPr id="9" name="内容占位符 4"/>
          <p:cNvSpPr txBox="1">
            <a:spLocks/>
          </p:cNvSpPr>
          <p:nvPr/>
        </p:nvSpPr>
        <p:spPr>
          <a:xfrm>
            <a:off x="611410" y="1394596"/>
            <a:ext cx="7558154"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200000"/>
              </a:lnSpc>
              <a:buNone/>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建模者对参与者（</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player</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）规定可采取的策略集</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(strategy sets)</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和取得的收益，观察当参与者选择若干策略以最大化其收益时会产生什么结果</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矩形 2"/>
          <p:cNvSpPr/>
          <p:nvPr/>
        </p:nvSpPr>
        <p:spPr>
          <a:xfrm>
            <a:off x="2374550" y="3984713"/>
            <a:ext cx="4031873" cy="400110"/>
          </a:xfrm>
          <a:prstGeom prst="rect">
            <a:avLst/>
          </a:prstGeom>
        </p:spPr>
        <p:txBody>
          <a:bodyPr wrap="none">
            <a:spAutoFit/>
          </a:bodyPr>
          <a:lstStyle/>
          <a:p>
            <a:r>
              <a:rPr lang="zh-CN" altLang="en-US" sz="2000" b="1" dirty="0">
                <a:solidFill>
                  <a:srgbClr val="0070C0"/>
                </a:solidFill>
                <a:latin typeface="华文楷体" panose="02010600040101010101" pitchFamily="2" charset="-122"/>
                <a:ea typeface="华文楷体" panose="02010600040101010101" pitchFamily="2" charset="-122"/>
                <a:cs typeface="Times New Roman" panose="02020603050405020304" pitchFamily="18" charset="0"/>
              </a:rPr>
              <a:t>两害相权取其轻，两利相权取其重</a:t>
            </a:r>
          </a:p>
        </p:txBody>
      </p:sp>
      <p:sp>
        <p:nvSpPr>
          <p:cNvPr id="8" name="标题 1"/>
          <p:cNvSpPr>
            <a:spLocks noGrp="1"/>
          </p:cNvSpPr>
          <p:nvPr>
            <p:ph type="title"/>
          </p:nvPr>
        </p:nvSpPr>
        <p:spPr>
          <a:xfrm>
            <a:off x="621458" y="239899"/>
            <a:ext cx="7507706" cy="657727"/>
          </a:xfrm>
        </p:spPr>
        <p:txBody>
          <a:bodyPr>
            <a:normAutofit/>
          </a:bodyPr>
          <a:lstStyle/>
          <a:p>
            <a:r>
              <a:rPr lang="zh-CN" altLang="en-US" sz="2000" b="1" dirty="0">
                <a:latin typeface="黑体" panose="02010609060101010101" pitchFamily="49" charset="-122"/>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黑体" panose="02010609060101010101" pitchFamily="49" charset="-122"/>
                <a:ea typeface="黑体" panose="02010609060101010101" pitchFamily="49" charset="-122"/>
                <a:cs typeface="Times New Roman" panose="02020603050405020304" pitchFamily="18" charset="0"/>
              </a:rPr>
              <a:t>研究范式</a:t>
            </a:r>
          </a:p>
        </p:txBody>
      </p:sp>
    </p:spTree>
    <p:extLst>
      <p:ext uri="{BB962C8B-B14F-4D97-AF65-F5344CB8AC3E}">
        <p14:creationId xmlns:p14="http://schemas.microsoft.com/office/powerpoint/2010/main" val="1502198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囚徒困境（</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prisoner’s dilemma</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内容占位符 4"/>
          <p:cNvSpPr txBox="1">
            <a:spLocks/>
          </p:cNvSpPr>
          <p:nvPr/>
        </p:nvSpPr>
        <p:spPr>
          <a:xfrm>
            <a:off x="4837542" y="1253330"/>
            <a:ext cx="4306458"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参与者</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：甲、乙</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规则</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：甲、乙两人分别决策，无法得知对方的选择</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策略集</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：认罪、沉默（纯策略）</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局势及对应收益（年）</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-10</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-5</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-10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-0.5</a:t>
            </a:r>
          </a:p>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在囚徒困境中，</a:t>
            </a:r>
            <a:r>
              <a:rPr lang="zh-CN" altLang="en-US" sz="16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最优解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为两人同时沉默，但是两人实际倾向于选择同时认罪（</a:t>
            </a:r>
            <a:r>
              <a:rPr lang="zh-CN" altLang="en-US" sz="16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均衡解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buNone/>
            </a:pPr>
            <a:endParaRPr lang="zh-CN" altLang="en-US"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内容占位符 4"/>
          <p:cNvSpPr txBox="1">
            <a:spLocks/>
          </p:cNvSpPr>
          <p:nvPr/>
        </p:nvSpPr>
        <p:spPr>
          <a:xfrm>
            <a:off x="381739" y="1055930"/>
            <a:ext cx="4455803" cy="55326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1950</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年，兰德公司的梅里尔</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弗勒德和梅尔文</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德雷希尔拟定了相关困境理论，后来美国普林斯顿大学数学家阿尔伯特</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塔克以“囚徒方式”阐述：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警方逮捕了共同犯罪的甲、乙两人，由于警方没有掌握充分的证据，所以将两人分开审讯：</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若一人认罪并指证对方，而另一方保持沉默，则此人会被当即释放，沉默者会被判监禁</a:t>
            </a:r>
            <a:r>
              <a:rPr lang="en-US" altLang="zh-CN" sz="1300" b="1"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若两人都保持沉默，则根据已有的犯罪事实（无充分证据）两人各判半年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若两人都认罪并相互指证，则两人各判</a:t>
            </a:r>
            <a:r>
              <a:rPr lang="en-US" altLang="zh-CN" sz="1300" b="1"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863084710"/>
              </p:ext>
            </p:extLst>
          </p:nvPr>
        </p:nvGraphicFramePr>
        <p:xfrm>
          <a:off x="186745" y="3888003"/>
          <a:ext cx="4650796" cy="1953280"/>
        </p:xfrm>
        <a:graphic>
          <a:graphicData uri="http://schemas.openxmlformats.org/drawingml/2006/table">
            <a:tbl>
              <a:tblPr firstRow="1" bandRow="1">
                <a:tableStyleId>{5940675A-B579-460E-94D1-54222C63F5DA}</a:tableStyleId>
              </a:tblPr>
              <a:tblGrid>
                <a:gridCol w="1481069">
                  <a:extLst>
                    <a:ext uri="{9D8B030D-6E8A-4147-A177-3AD203B41FA5}">
                      <a16:colId xmlns:a16="http://schemas.microsoft.com/office/drawing/2014/main" val="1101629448"/>
                    </a:ext>
                  </a:extLst>
                </a:gridCol>
                <a:gridCol w="1596980">
                  <a:extLst>
                    <a:ext uri="{9D8B030D-6E8A-4147-A177-3AD203B41FA5}">
                      <a16:colId xmlns:a16="http://schemas.microsoft.com/office/drawing/2014/main" val="3005556984"/>
                    </a:ext>
                  </a:extLst>
                </a:gridCol>
                <a:gridCol w="1572747">
                  <a:extLst>
                    <a:ext uri="{9D8B030D-6E8A-4147-A177-3AD203B41FA5}">
                      <a16:colId xmlns:a16="http://schemas.microsoft.com/office/drawing/2014/main" val="513799757"/>
                    </a:ext>
                  </a:extLst>
                </a:gridCol>
              </a:tblGrid>
              <a:tr h="652800">
                <a:tc>
                  <a:txBody>
                    <a:bodyPr/>
                    <a:lstStyle/>
                    <a:p>
                      <a:pPr algn="ctr"/>
                      <a:endParaRPr lang="zh-CN" altLang="en-US" sz="1700" b="1" dirty="0">
                        <a:latin typeface="华文楷体" panose="02010600040101010101" pitchFamily="2" charset="-122"/>
                        <a:ea typeface="华文楷体" panose="02010600040101010101" pitchFamily="2" charset="-122"/>
                        <a:cs typeface="Times New Roman" panose="02020603050405020304" pitchFamily="18" charset="0"/>
                      </a:endParaRP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乙认罪（背叛）</a:t>
                      </a:r>
                    </a:p>
                  </a:txBody>
                  <a:tcPr marT="60960" marB="60960" anchor="ctr"/>
                </a:tc>
                <a:extLst>
                  <a:ext uri="{0D108BD9-81ED-4DB2-BD59-A6C34878D82A}">
                    <a16:rowId xmlns:a16="http://schemas.microsoft.com/office/drawing/2014/main" val="3358440443"/>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服刑半年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196029410"/>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甲认罪（背叛）</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5</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2921546216"/>
                  </a:ext>
                </a:extLst>
              </a:tr>
            </a:tbl>
          </a:graphicData>
        </a:graphic>
      </p:graphicFrame>
      <p:sp>
        <p:nvSpPr>
          <p:cNvPr id="8" name="圆角矩形 7"/>
          <p:cNvSpPr/>
          <p:nvPr/>
        </p:nvSpPr>
        <p:spPr>
          <a:xfrm>
            <a:off x="5221921" y="4057429"/>
            <a:ext cx="3045041" cy="355106"/>
          </a:xfrm>
          <a:prstGeom prst="roundRect">
            <a:avLst/>
          </a:prstGeom>
          <a:solidFill>
            <a:schemeClr val="accent4">
              <a:lumMod val="40000"/>
              <a:lumOff val="6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224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410" y="199707"/>
            <a:ext cx="7507706" cy="657727"/>
          </a:xfrm>
        </p:spPr>
        <p:txBody>
          <a:bodyPr>
            <a:noAutofit/>
          </a:bodyPr>
          <a:lstStyle/>
          <a:p>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博弈论的相关概念：</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囚徒困境（</a:t>
            </a:r>
            <a:r>
              <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prisoner’s dilemma</a:t>
            </a: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8" name="内容占位符 4">
            <a:extLst>
              <a:ext uri="{FF2B5EF4-FFF2-40B4-BE49-F238E27FC236}">
                <a16:creationId xmlns:a16="http://schemas.microsoft.com/office/drawing/2014/main" id="{612D6CAF-B64B-4BE2-8035-1193BFC41A48}"/>
              </a:ext>
            </a:extLst>
          </p:cNvPr>
          <p:cNvSpPr txBox="1">
            <a:spLocks/>
          </p:cNvSpPr>
          <p:nvPr/>
        </p:nvSpPr>
        <p:spPr>
          <a:xfrm>
            <a:off x="381739" y="1055930"/>
            <a:ext cx="4455803" cy="553267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1950</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年，兰德公司的梅里尔</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弗勒德和梅尔文</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德雷希尔拟定了相关困境理论，后来美国普林斯顿大学数学家阿尔伯特</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塔克以“囚徒方式”阐述：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警方逮捕了共同犯罪的甲、乙两人，由于警方没有掌握充分的证据，所以将两人分开审讯：</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若一人认罪并指证对方，而另一方保持沉默，则此人会被当即释放，沉默者会被判监禁</a:t>
            </a:r>
            <a:r>
              <a:rPr lang="en-US" altLang="zh-CN" sz="1300" b="1"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若两人都保持沉默，则根据已有的犯罪事实（无充分证据）两人各判半年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若两人都认罪并相互指证，则两人各判</a:t>
            </a:r>
            <a:r>
              <a:rPr lang="en-US" altLang="zh-CN" sz="1300" b="1"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1300" b="1" dirty="0">
                <a:latin typeface="Times New Roman" panose="02020603050405020304" pitchFamily="18" charset="0"/>
                <a:ea typeface="华文楷体" panose="02010600040101010101" pitchFamily="2" charset="-122"/>
                <a:cs typeface="Times New Roman" panose="02020603050405020304" pitchFamily="18" charset="0"/>
              </a:rPr>
              <a:t>年</a:t>
            </a: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endParaRPr lang="en-US" altLang="zh-CN" sz="1300" b="1" dirty="0">
              <a:latin typeface="Times New Roman" panose="02020603050405020304" pitchFamily="18" charset="0"/>
              <a:ea typeface="华文楷体" panose="02010600040101010101" pitchFamily="2" charset="-122"/>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8FD854F5-328D-45AC-A922-FADC23795C9C}"/>
              </a:ext>
            </a:extLst>
          </p:cNvPr>
          <p:cNvGraphicFramePr>
            <a:graphicFrameLocks noGrp="1"/>
          </p:cNvGraphicFramePr>
          <p:nvPr>
            <p:extLst>
              <p:ext uri="{D42A27DB-BD31-4B8C-83A1-F6EECF244321}">
                <p14:modId xmlns:p14="http://schemas.microsoft.com/office/powerpoint/2010/main" val="2995414446"/>
              </p:ext>
            </p:extLst>
          </p:nvPr>
        </p:nvGraphicFramePr>
        <p:xfrm>
          <a:off x="186745" y="3888003"/>
          <a:ext cx="4650796" cy="1953280"/>
        </p:xfrm>
        <a:graphic>
          <a:graphicData uri="http://schemas.openxmlformats.org/drawingml/2006/table">
            <a:tbl>
              <a:tblPr firstRow="1" bandRow="1">
                <a:tableStyleId>{5940675A-B579-460E-94D1-54222C63F5DA}</a:tableStyleId>
              </a:tblPr>
              <a:tblGrid>
                <a:gridCol w="1481069">
                  <a:extLst>
                    <a:ext uri="{9D8B030D-6E8A-4147-A177-3AD203B41FA5}">
                      <a16:colId xmlns:a16="http://schemas.microsoft.com/office/drawing/2014/main" val="1101629448"/>
                    </a:ext>
                  </a:extLst>
                </a:gridCol>
                <a:gridCol w="1596980">
                  <a:extLst>
                    <a:ext uri="{9D8B030D-6E8A-4147-A177-3AD203B41FA5}">
                      <a16:colId xmlns:a16="http://schemas.microsoft.com/office/drawing/2014/main" val="3005556984"/>
                    </a:ext>
                  </a:extLst>
                </a:gridCol>
                <a:gridCol w="1572747">
                  <a:extLst>
                    <a:ext uri="{9D8B030D-6E8A-4147-A177-3AD203B41FA5}">
                      <a16:colId xmlns:a16="http://schemas.microsoft.com/office/drawing/2014/main" val="513799757"/>
                    </a:ext>
                  </a:extLst>
                </a:gridCol>
              </a:tblGrid>
              <a:tr h="652800">
                <a:tc>
                  <a:txBody>
                    <a:bodyPr/>
                    <a:lstStyle/>
                    <a:p>
                      <a:pPr algn="ctr"/>
                      <a:endParaRPr lang="zh-CN" altLang="en-US" sz="1700" b="1" dirty="0">
                        <a:latin typeface="华文楷体" panose="02010600040101010101" pitchFamily="2" charset="-122"/>
                        <a:ea typeface="华文楷体" panose="02010600040101010101" pitchFamily="2" charset="-122"/>
                        <a:cs typeface="Times New Roman" panose="02020603050405020304" pitchFamily="18" charset="0"/>
                      </a:endParaRP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乙认罪（背叛）</a:t>
                      </a:r>
                    </a:p>
                  </a:txBody>
                  <a:tcPr marT="60960" marB="60960" anchor="ctr"/>
                </a:tc>
                <a:extLst>
                  <a:ext uri="{0D108BD9-81ED-4DB2-BD59-A6C34878D82A}">
                    <a16:rowId xmlns:a16="http://schemas.microsoft.com/office/drawing/2014/main" val="3358440443"/>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甲沉默（合作）</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服刑半年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196029410"/>
                  </a:ext>
                </a:extLst>
              </a:tr>
              <a:tr h="650240">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甲认罪（背叛）</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甲被释放，</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乙服刑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tc>
                  <a:txBody>
                    <a:bodyPr/>
                    <a:lstStyle/>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二人各</a:t>
                      </a:r>
                      <a:endParaRPr lang="en-US" altLang="zh-CN" sz="1700" b="1" dirty="0">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服刑</a:t>
                      </a:r>
                      <a:r>
                        <a:rPr lang="en-US" altLang="zh-CN" sz="1700" b="1" dirty="0">
                          <a:latin typeface="华文楷体" panose="02010600040101010101" pitchFamily="2" charset="-122"/>
                          <a:ea typeface="华文楷体" panose="02010600040101010101" pitchFamily="2" charset="-122"/>
                          <a:cs typeface="Times New Roman" panose="02020603050405020304" pitchFamily="18" charset="0"/>
                        </a:rPr>
                        <a:t>5</a:t>
                      </a:r>
                      <a:r>
                        <a:rPr lang="zh-CN" altLang="en-US" sz="1700" b="1" dirty="0">
                          <a:latin typeface="华文楷体" panose="02010600040101010101" pitchFamily="2" charset="-122"/>
                          <a:ea typeface="华文楷体" panose="02010600040101010101" pitchFamily="2" charset="-122"/>
                          <a:cs typeface="Times New Roman" panose="02020603050405020304" pitchFamily="18" charset="0"/>
                        </a:rPr>
                        <a:t>年</a:t>
                      </a:r>
                    </a:p>
                  </a:txBody>
                  <a:tcPr marT="60960" marB="60960" anchor="ctr"/>
                </a:tc>
                <a:extLst>
                  <a:ext uri="{0D108BD9-81ED-4DB2-BD59-A6C34878D82A}">
                    <a16:rowId xmlns:a16="http://schemas.microsoft.com/office/drawing/2014/main" val="2921546216"/>
                  </a:ext>
                </a:extLst>
              </a:tr>
            </a:tbl>
          </a:graphicData>
        </a:graphic>
      </p:graphicFrame>
      <p:sp>
        <p:nvSpPr>
          <p:cNvPr id="15" name="内容占位符 4">
            <a:extLst>
              <a:ext uri="{FF2B5EF4-FFF2-40B4-BE49-F238E27FC236}">
                <a16:creationId xmlns:a16="http://schemas.microsoft.com/office/drawing/2014/main" id="{AF3E6930-E520-45E4-9686-B97044C6B3B6}"/>
              </a:ext>
            </a:extLst>
          </p:cNvPr>
          <p:cNvSpPr txBox="1">
            <a:spLocks/>
          </p:cNvSpPr>
          <p:nvPr/>
        </p:nvSpPr>
        <p:spPr>
          <a:xfrm>
            <a:off x="4837542" y="1253330"/>
            <a:ext cx="4306458" cy="435133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参与者</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：甲、乙</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规则</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：甲、乙两人分别决策，无法得知对方的选择</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策略集</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：认罪、沉默（纯策略）</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局势及对应收益（年）</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-10</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-5</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-10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乙认罪：</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a:t>
            </a:r>
          </a:p>
          <a:p>
            <a:pPr lvl="1">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甲沉默：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-0.5	</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乙沉默：</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-0.5</a:t>
            </a:r>
          </a:p>
          <a:p>
            <a:pPr>
              <a:lnSpc>
                <a:spcPct val="100000"/>
              </a:lnSpc>
            </a:pP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00000"/>
              </a:lnSpc>
            </a:pP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在囚徒困境中，</a:t>
            </a:r>
            <a:r>
              <a:rPr lang="zh-CN" altLang="en-US" sz="16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最优解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为两人同时沉默，但是两人实际倾向于选择同时认罪（</a:t>
            </a:r>
            <a:r>
              <a:rPr lang="zh-CN" altLang="en-US" sz="1600" dirty="0">
                <a:solidFill>
                  <a:schemeClr val="accent1"/>
                </a:solidFill>
                <a:latin typeface="Times New Roman" panose="02020603050405020304" pitchFamily="18" charset="0"/>
                <a:ea typeface="华文楷体" panose="02010600040101010101" pitchFamily="2" charset="-122"/>
                <a:cs typeface="Times New Roman" panose="02020603050405020304" pitchFamily="18" charset="0"/>
              </a:rPr>
              <a:t>均衡解</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lnSpc>
                <a:spcPct val="100000"/>
              </a:lnSpc>
              <a:buNone/>
            </a:pPr>
            <a:endParaRPr lang="zh-CN" altLang="en-US"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6" name="圆角矩形 7">
            <a:extLst>
              <a:ext uri="{FF2B5EF4-FFF2-40B4-BE49-F238E27FC236}">
                <a16:creationId xmlns:a16="http://schemas.microsoft.com/office/drawing/2014/main" id="{8097C8B2-6328-489F-96A5-04A5AB4314A8}"/>
              </a:ext>
            </a:extLst>
          </p:cNvPr>
          <p:cNvSpPr/>
          <p:nvPr/>
        </p:nvSpPr>
        <p:spPr>
          <a:xfrm>
            <a:off x="5189724" y="3467162"/>
            <a:ext cx="3572537" cy="355106"/>
          </a:xfrm>
          <a:prstGeom prst="roundRect">
            <a:avLst/>
          </a:prstGeom>
          <a:solidFill>
            <a:schemeClr val="accent4">
              <a:lumMod val="40000"/>
              <a:lumOff val="6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898105"/>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4084</TotalTime>
  <Words>7799</Words>
  <Application>Microsoft Office PowerPoint</Application>
  <PresentationFormat>全屏显示(4:3)</PresentationFormat>
  <Paragraphs>437</Paragraphs>
  <Slides>60</Slides>
  <Notes>43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黑体</vt:lpstr>
      <vt:lpstr>华文楷体</vt:lpstr>
      <vt:lpstr>楷体</vt:lpstr>
      <vt:lpstr>宋体</vt:lpstr>
      <vt:lpstr>微软雅黑</vt:lpstr>
      <vt:lpstr>Arial</vt:lpstr>
      <vt:lpstr>Calibri</vt:lpstr>
      <vt:lpstr>Cambria Math</vt:lpstr>
      <vt:lpstr>Times New Roman</vt:lpstr>
      <vt:lpstr>Verdana</vt:lpstr>
      <vt:lpstr>Wingdings</vt:lpstr>
      <vt:lpstr>白底灰边-Office2010风格</vt:lpstr>
      <vt:lpstr>人工智能博弈  教学课程组    </vt:lpstr>
      <vt:lpstr>PowerPoint 演示文稿</vt:lpstr>
      <vt:lpstr>博弈论的诞生：中国古代博弈思想</vt:lpstr>
      <vt:lpstr>博弈论的诞生：田忌赛马</vt:lpstr>
      <vt:lpstr>博弈论的诞生：现代博弈论的建立</vt:lpstr>
      <vt:lpstr>博弈论的相关概念：博弈的要素</vt:lpstr>
      <vt:lpstr>博弈论的相关概念：研究范式</vt:lpstr>
      <vt:lpstr>博弈论的相关概念：囚徒困境（prisoner’s dilemma）</vt:lpstr>
      <vt:lpstr>博弈论的相关概念：囚徒困境（prisoner’s dilemma）</vt:lpstr>
      <vt:lpstr>博弈论的相关概念：博弈的分类</vt:lpstr>
      <vt:lpstr>博弈论的相关概念：纳什均衡</vt:lpstr>
      <vt:lpstr>博弈论的相关概念：混合策略下纳什均衡的例子</vt:lpstr>
      <vt:lpstr>博弈论的相关概念：混合策略下纳什均衡的例子</vt:lpstr>
      <vt:lpstr>博弈论的相关概念：混合策略下纳什均衡的例子</vt:lpstr>
      <vt:lpstr>博弈论的相关概念：策梅洛定理</vt:lpstr>
      <vt:lpstr>PowerPoint 演示文稿</vt:lpstr>
      <vt:lpstr>博弈策略求解</vt:lpstr>
      <vt:lpstr>虚拟遗憾最小化算法（Regret Minimization）：若干定义</vt:lpstr>
      <vt:lpstr>虚拟遗憾最小化算法：最优反应策略</vt:lpstr>
      <vt:lpstr>虚拟遗憾最小化算法：纳什均衡</vt:lpstr>
      <vt:lpstr>遗憾最小化算法 </vt:lpstr>
      <vt:lpstr>遗憾最小化算法：有效遗憾值</vt:lpstr>
      <vt:lpstr>遗憾最小化算法：有效遗憾值</vt:lpstr>
      <vt:lpstr>遗憾最小化算法：石头-剪刀-布的例子</vt:lpstr>
      <vt:lpstr>遗憾最小化算法：石头-剪刀-布的例子</vt:lpstr>
      <vt:lpstr>遗憾最小化算法：计算理论</vt:lpstr>
      <vt:lpstr>遗憾最小化算法：计算理论</vt:lpstr>
      <vt:lpstr>遗憾最小化算法：计算理论</vt:lpstr>
      <vt:lpstr>遗憾最小化算法：计算理论</vt:lpstr>
      <vt:lpstr>遗憾最小化算法：计算理论</vt:lpstr>
      <vt:lpstr>遗憾最小化算法</vt:lpstr>
      <vt:lpstr>遗憾最小化算法</vt:lpstr>
      <vt:lpstr>遗憾最小化算法</vt:lpstr>
      <vt:lpstr>遗憾最小化算法</vt:lpstr>
      <vt:lpstr>遗憾最小化算法</vt:lpstr>
      <vt:lpstr>遗憾最小化算法</vt:lpstr>
      <vt:lpstr>遗憾最小化算法</vt:lpstr>
      <vt:lpstr>遗憾最小化算法</vt:lpstr>
      <vt:lpstr>遗憾最小化算法</vt:lpstr>
      <vt:lpstr>安全子博弈</vt:lpstr>
      <vt:lpstr>安全子博弈</vt:lpstr>
      <vt:lpstr>安全子博弈</vt:lpstr>
      <vt:lpstr>安全子博弈</vt:lpstr>
      <vt:lpstr>PowerPoint 演示文稿</vt:lpstr>
      <vt:lpstr>博弈规则设计：研究问题</vt:lpstr>
      <vt:lpstr>博弈规则设计：双边匹配算法</vt:lpstr>
      <vt:lpstr>博弈规则设计：双边匹配算法</vt:lpstr>
      <vt:lpstr>博弈规则设计：双边匹配算法</vt:lpstr>
      <vt:lpstr>博弈规则设计：双边匹配算法</vt:lpstr>
      <vt:lpstr>博弈规则设计：双边匹配算法</vt:lpstr>
      <vt:lpstr>博弈规则设计：单边匹配算法</vt:lpstr>
      <vt:lpstr>博弈规则设计：单边匹配算法</vt:lpstr>
      <vt:lpstr>博弈规则设计：单边匹配算法</vt:lpstr>
      <vt:lpstr>博弈规则设计：单边匹配算法</vt:lpstr>
      <vt:lpstr>博弈规则设计：单边匹配算法</vt:lpstr>
      <vt:lpstr>PowerPoint 演示文稿</vt:lpstr>
      <vt:lpstr>非完全信息博弈的实际应用</vt:lpstr>
      <vt:lpstr>非完全信息博弈的实际应用</vt:lpstr>
      <vt:lpstr>非完全信息博弈的实际应用</vt:lpstr>
      <vt:lpstr>非完全信息博弈的实际应用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1611</cp:revision>
  <dcterms:created xsi:type="dcterms:W3CDTF">2018-01-15T02:11:00Z</dcterms:created>
  <dcterms:modified xsi:type="dcterms:W3CDTF">2021-06-20T15:36:32Z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